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4" r:id="rId6"/>
    <p:sldId id="269" r:id="rId7"/>
    <p:sldId id="270" r:id="rId8"/>
    <p:sldId id="271" r:id="rId9"/>
    <p:sldId id="274" r:id="rId10"/>
    <p:sldId id="275" r:id="rId11"/>
    <p:sldId id="272" r:id="rId12"/>
    <p:sldId id="273" r:id="rId13"/>
    <p:sldId id="278" r:id="rId14"/>
    <p:sldId id="276" r:id="rId15"/>
    <p:sldId id="277" r:id="rId16"/>
    <p:sldId id="265" r:id="rId17"/>
    <p:sldId id="279" r:id="rId18"/>
    <p:sldId id="280" r:id="rId19"/>
    <p:sldId id="282" r:id="rId20"/>
    <p:sldId id="281" r:id="rId21"/>
    <p:sldId id="285" r:id="rId22"/>
    <p:sldId id="288" r:id="rId23"/>
    <p:sldId id="286" r:id="rId24"/>
    <p:sldId id="287" r:id="rId25"/>
    <p:sldId id="284" r:id="rId26"/>
    <p:sldId id="290" r:id="rId27"/>
    <p:sldId id="289" r:id="rId28"/>
    <p:sldId id="295" r:id="rId29"/>
    <p:sldId id="294" r:id="rId30"/>
    <p:sldId id="293" r:id="rId31"/>
    <p:sldId id="283"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9" d="100"/>
          <a:sy n="89" d="100"/>
        </p:scale>
        <p:origin x="10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51CC1-6075-43F2-980E-8329BCD71D2D}"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n-US"/>
        </a:p>
      </dgm:t>
    </dgm:pt>
    <dgm:pt modelId="{C5A8B1BB-E999-4B0E-8120-6904F3B8AA30}">
      <dgm:prSet custT="1"/>
      <dgm:spPr>
        <a:xfrm>
          <a:off x="548640" y="29699"/>
          <a:ext cx="7680960" cy="118080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4000" baseline="0" dirty="0">
              <a:solidFill>
                <a:sysClr val="window" lastClr="FFFFFF"/>
              </a:solidFill>
              <a:latin typeface="Calibri" panose="020F0502020204030204" pitchFamily="34" charset="0"/>
              <a:ea typeface="+mn-ea"/>
              <a:cs typeface="Calibri" panose="020F0502020204030204" pitchFamily="34" charset="0"/>
            </a:rPr>
            <a:t>MDI employees and community members</a:t>
          </a:r>
          <a:endParaRPr lang="en-US" sz="4000" dirty="0">
            <a:solidFill>
              <a:sysClr val="window" lastClr="FFFFFF"/>
            </a:solidFill>
            <a:latin typeface="Calibri" panose="020F0502020204030204" pitchFamily="34" charset="0"/>
            <a:ea typeface="+mn-ea"/>
            <a:cs typeface="Calibri" panose="020F0502020204030204" pitchFamily="34" charset="0"/>
          </a:endParaRPr>
        </a:p>
      </dgm:t>
    </dgm:pt>
    <dgm:pt modelId="{AE53A440-4F5A-44E9-9100-A801414612B0}" type="parTrans" cxnId="{9D4493FA-B866-45CA-91E7-8354AA1D2DAF}">
      <dgm:prSet/>
      <dgm:spPr/>
      <dgm:t>
        <a:bodyPr/>
        <a:lstStyle/>
        <a:p>
          <a:endParaRPr lang="en-US"/>
        </a:p>
      </dgm:t>
    </dgm:pt>
    <dgm:pt modelId="{9DAC1435-AEE9-4329-980E-2D60002D96CD}" type="sibTrans" cxnId="{9D4493FA-B866-45CA-91E7-8354AA1D2DAF}">
      <dgm:prSet/>
      <dgm:spPr/>
      <dgm:t>
        <a:bodyPr/>
        <a:lstStyle/>
        <a:p>
          <a:endParaRPr lang="en-US"/>
        </a:p>
      </dgm:t>
    </dgm:pt>
    <dgm:pt modelId="{3190B2FE-E93B-465F-B871-C3192B002950}">
      <dgm:prSet/>
      <dgm:spPr>
        <a:xfrm>
          <a:off x="0" y="620099"/>
          <a:ext cx="10972800" cy="34650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baseline="0" dirty="0">
              <a:solidFill>
                <a:sysClr val="windowText" lastClr="000000">
                  <a:hueOff val="0"/>
                  <a:satOff val="0"/>
                  <a:lumOff val="0"/>
                  <a:alphaOff val="0"/>
                </a:sysClr>
              </a:solidFill>
              <a:latin typeface="+mn-lt"/>
              <a:ea typeface="+mn-ea"/>
              <a:cs typeface="+mn-cs"/>
            </a:rPr>
            <a:t>Minneapolis</a:t>
          </a:r>
          <a:endParaRPr lang="en-US" dirty="0">
            <a:solidFill>
              <a:sysClr val="windowText" lastClr="000000">
                <a:hueOff val="0"/>
                <a:satOff val="0"/>
                <a:lumOff val="0"/>
                <a:alphaOff val="0"/>
              </a:sysClr>
            </a:solidFill>
            <a:latin typeface="+mn-lt"/>
            <a:ea typeface="+mn-ea"/>
            <a:cs typeface="+mn-cs"/>
          </a:endParaRPr>
        </a:p>
      </dgm:t>
    </dgm:pt>
    <dgm:pt modelId="{04F3B922-A126-4890-A37F-04016E8ACAAA}" type="parTrans" cxnId="{D851342E-E08B-4CB5-9EA8-37C61C3600A6}">
      <dgm:prSet/>
      <dgm:spPr/>
      <dgm:t>
        <a:bodyPr/>
        <a:lstStyle/>
        <a:p>
          <a:endParaRPr lang="en-US"/>
        </a:p>
      </dgm:t>
    </dgm:pt>
    <dgm:pt modelId="{993F4A57-B74B-457D-8394-ADAB1BB6994C}" type="sibTrans" cxnId="{D851342E-E08B-4CB5-9EA8-37C61C3600A6}">
      <dgm:prSet/>
      <dgm:spPr/>
      <dgm:t>
        <a:bodyPr/>
        <a:lstStyle/>
        <a:p>
          <a:endParaRPr lang="en-US"/>
        </a:p>
      </dgm:t>
    </dgm:pt>
    <dgm:pt modelId="{6B757BA7-9F0A-43BF-B68E-EF971EAB9F0C}">
      <dgm:prSet/>
      <dgm:spPr>
        <a:xfrm>
          <a:off x="0" y="620099"/>
          <a:ext cx="10972800" cy="34650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baseline="0" dirty="0">
              <a:solidFill>
                <a:sysClr val="windowText" lastClr="000000">
                  <a:hueOff val="0"/>
                  <a:satOff val="0"/>
                  <a:lumOff val="0"/>
                  <a:alphaOff val="0"/>
                </a:sysClr>
              </a:solidFill>
              <a:latin typeface="+mn-lt"/>
              <a:ea typeface="+mn-ea"/>
              <a:cs typeface="+mn-cs"/>
            </a:rPr>
            <a:t>Hibbing</a:t>
          </a:r>
          <a:endParaRPr lang="en-US" dirty="0">
            <a:solidFill>
              <a:sysClr val="windowText" lastClr="000000">
                <a:hueOff val="0"/>
                <a:satOff val="0"/>
                <a:lumOff val="0"/>
                <a:alphaOff val="0"/>
              </a:sysClr>
            </a:solidFill>
            <a:latin typeface="+mn-lt"/>
            <a:ea typeface="+mn-ea"/>
            <a:cs typeface="+mn-cs"/>
          </a:endParaRPr>
        </a:p>
      </dgm:t>
    </dgm:pt>
    <dgm:pt modelId="{8393BA12-7155-479C-96F8-01AC654715AE}" type="parTrans" cxnId="{5878D7B5-2ACC-425F-982E-41B4ED8EBB80}">
      <dgm:prSet/>
      <dgm:spPr/>
      <dgm:t>
        <a:bodyPr/>
        <a:lstStyle/>
        <a:p>
          <a:endParaRPr lang="en-US"/>
        </a:p>
      </dgm:t>
    </dgm:pt>
    <dgm:pt modelId="{6C172D6D-2E72-4EA6-A905-67A3A60081E6}" type="sibTrans" cxnId="{5878D7B5-2ACC-425F-982E-41B4ED8EBB80}">
      <dgm:prSet/>
      <dgm:spPr/>
      <dgm:t>
        <a:bodyPr/>
        <a:lstStyle/>
        <a:p>
          <a:endParaRPr lang="en-US"/>
        </a:p>
      </dgm:t>
    </dgm:pt>
    <dgm:pt modelId="{099EB92C-64B3-4E39-B36B-2401982AE5E2}">
      <dgm:prSet/>
      <dgm:spPr>
        <a:xfrm>
          <a:off x="0" y="620099"/>
          <a:ext cx="10972800" cy="34650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baseline="0" dirty="0">
              <a:solidFill>
                <a:sysClr val="windowText" lastClr="000000">
                  <a:hueOff val="0"/>
                  <a:satOff val="0"/>
                  <a:lumOff val="0"/>
                  <a:alphaOff val="0"/>
                </a:sysClr>
              </a:solidFill>
              <a:latin typeface="+mn-lt"/>
              <a:ea typeface="+mn-ea"/>
              <a:cs typeface="+mn-cs"/>
            </a:rPr>
            <a:t>Cohasset</a:t>
          </a:r>
          <a:endParaRPr lang="en-US" dirty="0">
            <a:solidFill>
              <a:sysClr val="windowText" lastClr="000000">
                <a:hueOff val="0"/>
                <a:satOff val="0"/>
                <a:lumOff val="0"/>
                <a:alphaOff val="0"/>
              </a:sysClr>
            </a:solidFill>
            <a:latin typeface="+mn-lt"/>
            <a:ea typeface="+mn-ea"/>
            <a:cs typeface="+mn-cs"/>
          </a:endParaRPr>
        </a:p>
      </dgm:t>
    </dgm:pt>
    <dgm:pt modelId="{DDC4CD0D-3215-4F50-901F-EE562635D67B}" type="parTrans" cxnId="{EA01A3F6-89E2-4088-AAE3-10301BC185EC}">
      <dgm:prSet/>
      <dgm:spPr/>
      <dgm:t>
        <a:bodyPr/>
        <a:lstStyle/>
        <a:p>
          <a:endParaRPr lang="en-US"/>
        </a:p>
      </dgm:t>
    </dgm:pt>
    <dgm:pt modelId="{BA253A43-02ED-4C86-855F-CC51D1DDB2AD}" type="sibTrans" cxnId="{EA01A3F6-89E2-4088-AAE3-10301BC185EC}">
      <dgm:prSet/>
      <dgm:spPr/>
      <dgm:t>
        <a:bodyPr/>
        <a:lstStyle/>
        <a:p>
          <a:endParaRPr lang="en-US"/>
        </a:p>
      </dgm:t>
    </dgm:pt>
    <dgm:pt modelId="{B262690A-3D3F-4FFE-85D3-B07C937C3E37}">
      <dgm:prSet/>
      <dgm:spPr>
        <a:xfrm>
          <a:off x="0" y="620099"/>
          <a:ext cx="10972800" cy="34650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baseline="0" dirty="0">
              <a:solidFill>
                <a:sysClr val="windowText" lastClr="000000">
                  <a:hueOff val="0"/>
                  <a:satOff val="0"/>
                  <a:lumOff val="0"/>
                  <a:alphaOff val="0"/>
                </a:sysClr>
              </a:solidFill>
              <a:latin typeface="+mn-lt"/>
              <a:ea typeface="+mn-ea"/>
              <a:cs typeface="+mn-cs"/>
            </a:rPr>
            <a:t>Grand Rapids</a:t>
          </a:r>
          <a:endParaRPr lang="en-US" dirty="0">
            <a:solidFill>
              <a:sysClr val="windowText" lastClr="000000">
                <a:hueOff val="0"/>
                <a:satOff val="0"/>
                <a:lumOff val="0"/>
                <a:alphaOff val="0"/>
              </a:sysClr>
            </a:solidFill>
            <a:latin typeface="+mn-lt"/>
            <a:ea typeface="+mn-ea"/>
            <a:cs typeface="+mn-cs"/>
          </a:endParaRPr>
        </a:p>
      </dgm:t>
    </dgm:pt>
    <dgm:pt modelId="{3BEBBEAF-A8DD-42E4-A6A9-4908F29ECAC7}" type="parTrans" cxnId="{FEDDCBC6-CDF7-4334-BEEB-DAB054F65B6C}">
      <dgm:prSet/>
      <dgm:spPr/>
      <dgm:t>
        <a:bodyPr/>
        <a:lstStyle/>
        <a:p>
          <a:endParaRPr lang="en-US"/>
        </a:p>
      </dgm:t>
    </dgm:pt>
    <dgm:pt modelId="{36F4E878-8A28-45A3-9308-A0F36907D4E6}" type="sibTrans" cxnId="{FEDDCBC6-CDF7-4334-BEEB-DAB054F65B6C}">
      <dgm:prSet/>
      <dgm:spPr/>
      <dgm:t>
        <a:bodyPr/>
        <a:lstStyle/>
        <a:p>
          <a:endParaRPr lang="en-US"/>
        </a:p>
      </dgm:t>
    </dgm:pt>
    <dgm:pt modelId="{F329D47F-4AA4-4BF7-AE07-EFD36AAF6CF7}" type="pres">
      <dgm:prSet presAssocID="{7DF51CC1-6075-43F2-980E-8329BCD71D2D}" presName="linear" presStyleCnt="0">
        <dgm:presLayoutVars>
          <dgm:dir/>
          <dgm:animLvl val="lvl"/>
          <dgm:resizeHandles val="exact"/>
        </dgm:presLayoutVars>
      </dgm:prSet>
      <dgm:spPr/>
      <dgm:t>
        <a:bodyPr/>
        <a:lstStyle/>
        <a:p>
          <a:endParaRPr lang="en-US"/>
        </a:p>
      </dgm:t>
    </dgm:pt>
    <dgm:pt modelId="{251CDCC8-1780-4E80-9D44-B0A146B40C21}" type="pres">
      <dgm:prSet presAssocID="{C5A8B1BB-E999-4B0E-8120-6904F3B8AA30}" presName="parentLin" presStyleCnt="0"/>
      <dgm:spPr/>
    </dgm:pt>
    <dgm:pt modelId="{CDBBA44F-EE3F-40DB-B906-764D5B8C5F51}" type="pres">
      <dgm:prSet presAssocID="{C5A8B1BB-E999-4B0E-8120-6904F3B8AA30}" presName="parentLeftMargin" presStyleLbl="node1" presStyleIdx="0" presStyleCnt="1"/>
      <dgm:spPr/>
      <dgm:t>
        <a:bodyPr/>
        <a:lstStyle/>
        <a:p>
          <a:endParaRPr lang="en-US"/>
        </a:p>
      </dgm:t>
    </dgm:pt>
    <dgm:pt modelId="{68F2C57F-53D1-4A88-982A-C1620F635BE2}" type="pres">
      <dgm:prSet presAssocID="{C5A8B1BB-E999-4B0E-8120-6904F3B8AA30}" presName="parentText" presStyleLbl="node1" presStyleIdx="0" presStyleCnt="1">
        <dgm:presLayoutVars>
          <dgm:chMax val="0"/>
          <dgm:bulletEnabled val="1"/>
        </dgm:presLayoutVars>
      </dgm:prSet>
      <dgm:spPr/>
      <dgm:t>
        <a:bodyPr/>
        <a:lstStyle/>
        <a:p>
          <a:endParaRPr lang="en-US"/>
        </a:p>
      </dgm:t>
    </dgm:pt>
    <dgm:pt modelId="{B365E752-4478-4A23-9032-B07FCDBF1103}" type="pres">
      <dgm:prSet presAssocID="{C5A8B1BB-E999-4B0E-8120-6904F3B8AA30}" presName="negativeSpace" presStyleCnt="0"/>
      <dgm:spPr/>
    </dgm:pt>
    <dgm:pt modelId="{DAC1B387-0FF0-457D-9114-490EEE7EB0B3}" type="pres">
      <dgm:prSet presAssocID="{C5A8B1BB-E999-4B0E-8120-6904F3B8AA30}" presName="childText" presStyleLbl="conFgAcc1" presStyleIdx="0" presStyleCnt="1">
        <dgm:presLayoutVars>
          <dgm:bulletEnabled val="1"/>
        </dgm:presLayoutVars>
      </dgm:prSet>
      <dgm:spPr/>
      <dgm:t>
        <a:bodyPr/>
        <a:lstStyle/>
        <a:p>
          <a:endParaRPr lang="en-US"/>
        </a:p>
      </dgm:t>
    </dgm:pt>
  </dgm:ptLst>
  <dgm:cxnLst>
    <dgm:cxn modelId="{9D4493FA-B866-45CA-91E7-8354AA1D2DAF}" srcId="{7DF51CC1-6075-43F2-980E-8329BCD71D2D}" destId="{C5A8B1BB-E999-4B0E-8120-6904F3B8AA30}" srcOrd="0" destOrd="0" parTransId="{AE53A440-4F5A-44E9-9100-A801414612B0}" sibTransId="{9DAC1435-AEE9-4329-980E-2D60002D96CD}"/>
    <dgm:cxn modelId="{5878D7B5-2ACC-425F-982E-41B4ED8EBB80}" srcId="{C5A8B1BB-E999-4B0E-8120-6904F3B8AA30}" destId="{6B757BA7-9F0A-43BF-B68E-EF971EAB9F0C}" srcOrd="1" destOrd="0" parTransId="{8393BA12-7155-479C-96F8-01AC654715AE}" sibTransId="{6C172D6D-2E72-4EA6-A905-67A3A60081E6}"/>
    <dgm:cxn modelId="{D851342E-E08B-4CB5-9EA8-37C61C3600A6}" srcId="{C5A8B1BB-E999-4B0E-8120-6904F3B8AA30}" destId="{3190B2FE-E93B-465F-B871-C3192B002950}" srcOrd="0" destOrd="0" parTransId="{04F3B922-A126-4890-A37F-04016E8ACAAA}" sibTransId="{993F4A57-B74B-457D-8394-ADAB1BB6994C}"/>
    <dgm:cxn modelId="{9F4BD4A4-3D1D-4DAE-AE93-0E51084A65FC}" type="presOf" srcId="{099EB92C-64B3-4E39-B36B-2401982AE5E2}" destId="{DAC1B387-0FF0-457D-9114-490EEE7EB0B3}" srcOrd="0" destOrd="2" presId="urn:microsoft.com/office/officeart/2005/8/layout/list1"/>
    <dgm:cxn modelId="{29256484-6724-4371-AD0F-4471D8187A07}" type="presOf" srcId="{C5A8B1BB-E999-4B0E-8120-6904F3B8AA30}" destId="{CDBBA44F-EE3F-40DB-B906-764D5B8C5F51}" srcOrd="0" destOrd="0" presId="urn:microsoft.com/office/officeart/2005/8/layout/list1"/>
    <dgm:cxn modelId="{FEDDCBC6-CDF7-4334-BEEB-DAB054F65B6C}" srcId="{C5A8B1BB-E999-4B0E-8120-6904F3B8AA30}" destId="{B262690A-3D3F-4FFE-85D3-B07C937C3E37}" srcOrd="3" destOrd="0" parTransId="{3BEBBEAF-A8DD-42E4-A6A9-4908F29ECAC7}" sibTransId="{36F4E878-8A28-45A3-9308-A0F36907D4E6}"/>
    <dgm:cxn modelId="{AFE04051-FCA4-4957-B0A7-D386534B33F5}" type="presOf" srcId="{C5A8B1BB-E999-4B0E-8120-6904F3B8AA30}" destId="{68F2C57F-53D1-4A88-982A-C1620F635BE2}" srcOrd="1" destOrd="0" presId="urn:microsoft.com/office/officeart/2005/8/layout/list1"/>
    <dgm:cxn modelId="{1C0C86AF-4116-4628-A57B-497C529633FB}" type="presOf" srcId="{6B757BA7-9F0A-43BF-B68E-EF971EAB9F0C}" destId="{DAC1B387-0FF0-457D-9114-490EEE7EB0B3}" srcOrd="0" destOrd="1" presId="urn:microsoft.com/office/officeart/2005/8/layout/list1"/>
    <dgm:cxn modelId="{D257C841-609C-41CC-BE72-8D6372809B1A}" type="presOf" srcId="{3190B2FE-E93B-465F-B871-C3192B002950}" destId="{DAC1B387-0FF0-457D-9114-490EEE7EB0B3}" srcOrd="0" destOrd="0" presId="urn:microsoft.com/office/officeart/2005/8/layout/list1"/>
    <dgm:cxn modelId="{EA01A3F6-89E2-4088-AAE3-10301BC185EC}" srcId="{C5A8B1BB-E999-4B0E-8120-6904F3B8AA30}" destId="{099EB92C-64B3-4E39-B36B-2401982AE5E2}" srcOrd="2" destOrd="0" parTransId="{DDC4CD0D-3215-4F50-901F-EE562635D67B}" sibTransId="{BA253A43-02ED-4C86-855F-CC51D1DDB2AD}"/>
    <dgm:cxn modelId="{8AED2DAB-FF19-476D-A593-CD41CB58F0E8}" type="presOf" srcId="{7DF51CC1-6075-43F2-980E-8329BCD71D2D}" destId="{F329D47F-4AA4-4BF7-AE07-EFD36AAF6CF7}" srcOrd="0" destOrd="0" presId="urn:microsoft.com/office/officeart/2005/8/layout/list1"/>
    <dgm:cxn modelId="{4510BF65-283C-402E-AACF-14D96DFFD7C5}" type="presOf" srcId="{B262690A-3D3F-4FFE-85D3-B07C937C3E37}" destId="{DAC1B387-0FF0-457D-9114-490EEE7EB0B3}" srcOrd="0" destOrd="3" presId="urn:microsoft.com/office/officeart/2005/8/layout/list1"/>
    <dgm:cxn modelId="{7DC43ED2-DFF4-4C4C-AE91-522375CC280F}" type="presParOf" srcId="{F329D47F-4AA4-4BF7-AE07-EFD36AAF6CF7}" destId="{251CDCC8-1780-4E80-9D44-B0A146B40C21}" srcOrd="0" destOrd="0" presId="urn:microsoft.com/office/officeart/2005/8/layout/list1"/>
    <dgm:cxn modelId="{AA4B4DAB-4B76-4E71-86D6-63322A56182A}" type="presParOf" srcId="{251CDCC8-1780-4E80-9D44-B0A146B40C21}" destId="{CDBBA44F-EE3F-40DB-B906-764D5B8C5F51}" srcOrd="0" destOrd="0" presId="urn:microsoft.com/office/officeart/2005/8/layout/list1"/>
    <dgm:cxn modelId="{B6DEE149-B59D-4F3F-A353-68063932BB32}" type="presParOf" srcId="{251CDCC8-1780-4E80-9D44-B0A146B40C21}" destId="{68F2C57F-53D1-4A88-982A-C1620F635BE2}" srcOrd="1" destOrd="0" presId="urn:microsoft.com/office/officeart/2005/8/layout/list1"/>
    <dgm:cxn modelId="{2D2A71DD-896F-4561-8D16-34F2E338FB0E}" type="presParOf" srcId="{F329D47F-4AA4-4BF7-AE07-EFD36AAF6CF7}" destId="{B365E752-4478-4A23-9032-B07FCDBF1103}" srcOrd="1" destOrd="0" presId="urn:microsoft.com/office/officeart/2005/8/layout/list1"/>
    <dgm:cxn modelId="{D975AB7F-4D8D-42FD-BD7F-0D61E396AFB5}" type="presParOf" srcId="{F329D47F-4AA4-4BF7-AE07-EFD36AAF6CF7}" destId="{DAC1B387-0FF0-457D-9114-490EEE7EB0B3}"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A4CE2-786D-4AC6-84CE-3594B4E2735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CA998CB3-4C49-4271-AF72-4DE20D29F0FD}">
      <dgm:prSet/>
      <dgm:spPr/>
      <dgm:t>
        <a:bodyPr/>
        <a:lstStyle/>
        <a:p>
          <a:r>
            <a:rPr lang="en-US" dirty="0"/>
            <a:t>The only person you are destined to become is the one you decide to be  </a:t>
          </a:r>
        </a:p>
      </dgm:t>
    </dgm:pt>
    <dgm:pt modelId="{04639FED-D156-4050-8F26-E3EFEDCD2D74}" type="parTrans" cxnId="{DB7F6ABC-C40C-4B8D-A393-D0C6ADB627DA}">
      <dgm:prSet/>
      <dgm:spPr/>
      <dgm:t>
        <a:bodyPr/>
        <a:lstStyle/>
        <a:p>
          <a:endParaRPr lang="en-US"/>
        </a:p>
      </dgm:t>
    </dgm:pt>
    <dgm:pt modelId="{07DEAC58-336F-4F79-B844-47230BFBDFE9}" type="sibTrans" cxnId="{DB7F6ABC-C40C-4B8D-A393-D0C6ADB627DA}">
      <dgm:prSet/>
      <dgm:spPr/>
      <dgm:t>
        <a:bodyPr/>
        <a:lstStyle/>
        <a:p>
          <a:endParaRPr lang="en-US"/>
        </a:p>
      </dgm:t>
    </dgm:pt>
    <dgm:pt modelId="{E9EA5CE4-12BE-42C8-9813-CA17D1336776}">
      <dgm:prSet/>
      <dgm:spPr/>
      <dgm:t>
        <a:bodyPr/>
        <a:lstStyle/>
        <a:p>
          <a:r>
            <a:rPr lang="en-US"/>
            <a:t>Ralph W. Emerson</a:t>
          </a:r>
        </a:p>
      </dgm:t>
    </dgm:pt>
    <dgm:pt modelId="{E4578281-F5FA-4CDD-AD63-D70CB757219B}" type="parTrans" cxnId="{E1F96543-7A7E-4825-9E23-A0DEFC21ADBC}">
      <dgm:prSet/>
      <dgm:spPr/>
      <dgm:t>
        <a:bodyPr/>
        <a:lstStyle/>
        <a:p>
          <a:endParaRPr lang="en-US"/>
        </a:p>
      </dgm:t>
    </dgm:pt>
    <dgm:pt modelId="{B7AAF1F5-85E5-4346-8B46-12A98EFE5D19}" type="sibTrans" cxnId="{E1F96543-7A7E-4825-9E23-A0DEFC21ADBC}">
      <dgm:prSet/>
      <dgm:spPr/>
      <dgm:t>
        <a:bodyPr/>
        <a:lstStyle/>
        <a:p>
          <a:endParaRPr lang="en-US"/>
        </a:p>
      </dgm:t>
    </dgm:pt>
    <dgm:pt modelId="{4BB6E650-403C-4088-8854-AFD6686C1878}" type="pres">
      <dgm:prSet presAssocID="{80AA4CE2-786D-4AC6-84CE-3594B4E27351}" presName="hierChild1" presStyleCnt="0">
        <dgm:presLayoutVars>
          <dgm:chPref val="1"/>
          <dgm:dir/>
          <dgm:animOne val="branch"/>
          <dgm:animLvl val="lvl"/>
          <dgm:resizeHandles/>
        </dgm:presLayoutVars>
      </dgm:prSet>
      <dgm:spPr/>
      <dgm:t>
        <a:bodyPr/>
        <a:lstStyle/>
        <a:p>
          <a:endParaRPr lang="en-US"/>
        </a:p>
      </dgm:t>
    </dgm:pt>
    <dgm:pt modelId="{B061E9D9-871D-49D8-B56E-A6B2F9BA796F}" type="pres">
      <dgm:prSet presAssocID="{CA998CB3-4C49-4271-AF72-4DE20D29F0FD}" presName="hierRoot1" presStyleCnt="0"/>
      <dgm:spPr/>
    </dgm:pt>
    <dgm:pt modelId="{F79C627E-1284-4059-869D-C70ED3F0F74D}" type="pres">
      <dgm:prSet presAssocID="{CA998CB3-4C49-4271-AF72-4DE20D29F0FD}" presName="composite" presStyleCnt="0"/>
      <dgm:spPr/>
    </dgm:pt>
    <dgm:pt modelId="{48BB8EE3-1AAD-4411-AD7D-4C519E6147A6}" type="pres">
      <dgm:prSet presAssocID="{CA998CB3-4C49-4271-AF72-4DE20D29F0FD}" presName="background" presStyleLbl="node0" presStyleIdx="0" presStyleCnt="2"/>
      <dgm:spPr/>
    </dgm:pt>
    <dgm:pt modelId="{67AADC42-9DB0-41FB-B963-AF4C57AE2F63}" type="pres">
      <dgm:prSet presAssocID="{CA998CB3-4C49-4271-AF72-4DE20D29F0FD}" presName="text" presStyleLbl="fgAcc0" presStyleIdx="0" presStyleCnt="2">
        <dgm:presLayoutVars>
          <dgm:chPref val="3"/>
        </dgm:presLayoutVars>
      </dgm:prSet>
      <dgm:spPr/>
      <dgm:t>
        <a:bodyPr/>
        <a:lstStyle/>
        <a:p>
          <a:endParaRPr lang="en-US"/>
        </a:p>
      </dgm:t>
    </dgm:pt>
    <dgm:pt modelId="{08A73400-F976-425D-9B5A-33D8FAB975F1}" type="pres">
      <dgm:prSet presAssocID="{CA998CB3-4C49-4271-AF72-4DE20D29F0FD}" presName="hierChild2" presStyleCnt="0"/>
      <dgm:spPr/>
    </dgm:pt>
    <dgm:pt modelId="{C20D6655-FE05-43B8-B3E9-1F62706F95B9}" type="pres">
      <dgm:prSet presAssocID="{E9EA5CE4-12BE-42C8-9813-CA17D1336776}" presName="hierRoot1" presStyleCnt="0"/>
      <dgm:spPr/>
    </dgm:pt>
    <dgm:pt modelId="{6CAB94E6-82D9-47EE-953D-69FD80929727}" type="pres">
      <dgm:prSet presAssocID="{E9EA5CE4-12BE-42C8-9813-CA17D1336776}" presName="composite" presStyleCnt="0"/>
      <dgm:spPr/>
    </dgm:pt>
    <dgm:pt modelId="{6DF6B523-E182-4E7A-ABDD-797D9B6389A5}" type="pres">
      <dgm:prSet presAssocID="{E9EA5CE4-12BE-42C8-9813-CA17D1336776}" presName="background" presStyleLbl="node0" presStyleIdx="1" presStyleCnt="2"/>
      <dgm:spPr/>
    </dgm:pt>
    <dgm:pt modelId="{CA70A14D-9DAA-4D4A-ACAD-FF0E582E73C8}" type="pres">
      <dgm:prSet presAssocID="{E9EA5CE4-12BE-42C8-9813-CA17D1336776}" presName="text" presStyleLbl="fgAcc0" presStyleIdx="1" presStyleCnt="2">
        <dgm:presLayoutVars>
          <dgm:chPref val="3"/>
        </dgm:presLayoutVars>
      </dgm:prSet>
      <dgm:spPr/>
      <dgm:t>
        <a:bodyPr/>
        <a:lstStyle/>
        <a:p>
          <a:endParaRPr lang="en-US"/>
        </a:p>
      </dgm:t>
    </dgm:pt>
    <dgm:pt modelId="{E4002BE8-48FB-43D6-AA1B-1C4E8C702184}" type="pres">
      <dgm:prSet presAssocID="{E9EA5CE4-12BE-42C8-9813-CA17D1336776}" presName="hierChild2" presStyleCnt="0"/>
      <dgm:spPr/>
    </dgm:pt>
  </dgm:ptLst>
  <dgm:cxnLst>
    <dgm:cxn modelId="{8D78A5E7-A727-456E-A898-FE8BC915CE38}" type="presOf" srcId="{80AA4CE2-786D-4AC6-84CE-3594B4E27351}" destId="{4BB6E650-403C-4088-8854-AFD6686C1878}" srcOrd="0" destOrd="0" presId="urn:microsoft.com/office/officeart/2005/8/layout/hierarchy1"/>
    <dgm:cxn modelId="{2FCB6AA0-DDBA-4EA5-A0CD-2404E85C1BAE}" type="presOf" srcId="{E9EA5CE4-12BE-42C8-9813-CA17D1336776}" destId="{CA70A14D-9DAA-4D4A-ACAD-FF0E582E73C8}" srcOrd="0" destOrd="0" presId="urn:microsoft.com/office/officeart/2005/8/layout/hierarchy1"/>
    <dgm:cxn modelId="{DB7F6ABC-C40C-4B8D-A393-D0C6ADB627DA}" srcId="{80AA4CE2-786D-4AC6-84CE-3594B4E27351}" destId="{CA998CB3-4C49-4271-AF72-4DE20D29F0FD}" srcOrd="0" destOrd="0" parTransId="{04639FED-D156-4050-8F26-E3EFEDCD2D74}" sibTransId="{07DEAC58-336F-4F79-B844-47230BFBDFE9}"/>
    <dgm:cxn modelId="{E1F96543-7A7E-4825-9E23-A0DEFC21ADBC}" srcId="{80AA4CE2-786D-4AC6-84CE-3594B4E27351}" destId="{E9EA5CE4-12BE-42C8-9813-CA17D1336776}" srcOrd="1" destOrd="0" parTransId="{E4578281-F5FA-4CDD-AD63-D70CB757219B}" sibTransId="{B7AAF1F5-85E5-4346-8B46-12A98EFE5D19}"/>
    <dgm:cxn modelId="{3B9904E7-D354-41A7-A541-CA6C448EEB07}" type="presOf" srcId="{CA998CB3-4C49-4271-AF72-4DE20D29F0FD}" destId="{67AADC42-9DB0-41FB-B963-AF4C57AE2F63}" srcOrd="0" destOrd="0" presId="urn:microsoft.com/office/officeart/2005/8/layout/hierarchy1"/>
    <dgm:cxn modelId="{1BFB99FB-A47B-45BC-A5D6-01E434B5292F}" type="presParOf" srcId="{4BB6E650-403C-4088-8854-AFD6686C1878}" destId="{B061E9D9-871D-49D8-B56E-A6B2F9BA796F}" srcOrd="0" destOrd="0" presId="urn:microsoft.com/office/officeart/2005/8/layout/hierarchy1"/>
    <dgm:cxn modelId="{E13EF69C-B99E-44A1-A1D1-8A3BEB492D2F}" type="presParOf" srcId="{B061E9D9-871D-49D8-B56E-A6B2F9BA796F}" destId="{F79C627E-1284-4059-869D-C70ED3F0F74D}" srcOrd="0" destOrd="0" presId="urn:microsoft.com/office/officeart/2005/8/layout/hierarchy1"/>
    <dgm:cxn modelId="{F066CE90-AE0F-4E34-BA02-4A386548F997}" type="presParOf" srcId="{F79C627E-1284-4059-869D-C70ED3F0F74D}" destId="{48BB8EE3-1AAD-4411-AD7D-4C519E6147A6}" srcOrd="0" destOrd="0" presId="urn:microsoft.com/office/officeart/2005/8/layout/hierarchy1"/>
    <dgm:cxn modelId="{B5EB2002-FC65-4222-8AC8-3044C468C131}" type="presParOf" srcId="{F79C627E-1284-4059-869D-C70ED3F0F74D}" destId="{67AADC42-9DB0-41FB-B963-AF4C57AE2F63}" srcOrd="1" destOrd="0" presId="urn:microsoft.com/office/officeart/2005/8/layout/hierarchy1"/>
    <dgm:cxn modelId="{04364A88-971E-42FF-B1D6-BACF1B7AF2B3}" type="presParOf" srcId="{B061E9D9-871D-49D8-B56E-A6B2F9BA796F}" destId="{08A73400-F976-425D-9B5A-33D8FAB975F1}" srcOrd="1" destOrd="0" presId="urn:microsoft.com/office/officeart/2005/8/layout/hierarchy1"/>
    <dgm:cxn modelId="{8DA16E6E-B011-421D-AE1D-1842159B1115}" type="presParOf" srcId="{4BB6E650-403C-4088-8854-AFD6686C1878}" destId="{C20D6655-FE05-43B8-B3E9-1F62706F95B9}" srcOrd="1" destOrd="0" presId="urn:microsoft.com/office/officeart/2005/8/layout/hierarchy1"/>
    <dgm:cxn modelId="{0FCE129C-A2B5-4130-89C4-AEE10BD504B5}" type="presParOf" srcId="{C20D6655-FE05-43B8-B3E9-1F62706F95B9}" destId="{6CAB94E6-82D9-47EE-953D-69FD80929727}" srcOrd="0" destOrd="0" presId="urn:microsoft.com/office/officeart/2005/8/layout/hierarchy1"/>
    <dgm:cxn modelId="{C1A51315-0A51-47F4-A402-3C076D841541}" type="presParOf" srcId="{6CAB94E6-82D9-47EE-953D-69FD80929727}" destId="{6DF6B523-E182-4E7A-ABDD-797D9B6389A5}" srcOrd="0" destOrd="0" presId="urn:microsoft.com/office/officeart/2005/8/layout/hierarchy1"/>
    <dgm:cxn modelId="{349CE956-9FDE-453E-8EFE-95EB4B2C4AD1}" type="presParOf" srcId="{6CAB94E6-82D9-47EE-953D-69FD80929727}" destId="{CA70A14D-9DAA-4D4A-ACAD-FF0E582E73C8}" srcOrd="1" destOrd="0" presId="urn:microsoft.com/office/officeart/2005/8/layout/hierarchy1"/>
    <dgm:cxn modelId="{582D56D5-4C41-446D-AFF5-4A4E5F98F160}" type="presParOf" srcId="{C20D6655-FE05-43B8-B3E9-1F62706F95B9}" destId="{E4002BE8-48FB-43D6-AA1B-1C4E8C70218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1B387-0FF0-457D-9114-490EEE7EB0B3}">
      <dsp:nvSpPr>
        <dsp:cNvPr id="0" name=""/>
        <dsp:cNvSpPr/>
      </dsp:nvSpPr>
      <dsp:spPr>
        <a:xfrm>
          <a:off x="0" y="602189"/>
          <a:ext cx="10972800" cy="34713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1611" tIns="791464" rIns="851611" bIns="270256" numCol="1" spcCol="1270" anchor="t" anchorCtr="0">
          <a:noAutofit/>
        </a:bodyPr>
        <a:lstStyle/>
        <a:p>
          <a:pPr marL="285750" lvl="1" indent="-285750" algn="l" defTabSz="1689100">
            <a:lnSpc>
              <a:spcPct val="90000"/>
            </a:lnSpc>
            <a:spcBef>
              <a:spcPct val="0"/>
            </a:spcBef>
            <a:spcAft>
              <a:spcPct val="15000"/>
            </a:spcAft>
            <a:buChar char="••"/>
          </a:pPr>
          <a:r>
            <a:rPr lang="en-US" sz="3800" kern="1200" baseline="0" dirty="0">
              <a:solidFill>
                <a:sysClr val="windowText" lastClr="000000">
                  <a:hueOff val="0"/>
                  <a:satOff val="0"/>
                  <a:lumOff val="0"/>
                  <a:alphaOff val="0"/>
                </a:sysClr>
              </a:solidFill>
              <a:latin typeface="+mn-lt"/>
              <a:ea typeface="+mn-ea"/>
              <a:cs typeface="+mn-cs"/>
            </a:rPr>
            <a:t>Minneapolis</a:t>
          </a:r>
          <a:endParaRPr lang="en-US" sz="3800" kern="1200" dirty="0">
            <a:solidFill>
              <a:sysClr val="windowText" lastClr="000000">
                <a:hueOff val="0"/>
                <a:satOff val="0"/>
                <a:lumOff val="0"/>
                <a:alphaOff val="0"/>
              </a:sysClr>
            </a:solidFill>
            <a:latin typeface="+mn-lt"/>
            <a:ea typeface="+mn-ea"/>
            <a:cs typeface="+mn-cs"/>
          </a:endParaRPr>
        </a:p>
        <a:p>
          <a:pPr marL="285750" lvl="1" indent="-285750" algn="l" defTabSz="1689100">
            <a:lnSpc>
              <a:spcPct val="90000"/>
            </a:lnSpc>
            <a:spcBef>
              <a:spcPct val="0"/>
            </a:spcBef>
            <a:spcAft>
              <a:spcPct val="15000"/>
            </a:spcAft>
            <a:buChar char="••"/>
          </a:pPr>
          <a:r>
            <a:rPr lang="en-US" sz="3800" kern="1200" baseline="0" dirty="0">
              <a:solidFill>
                <a:sysClr val="windowText" lastClr="000000">
                  <a:hueOff val="0"/>
                  <a:satOff val="0"/>
                  <a:lumOff val="0"/>
                  <a:alphaOff val="0"/>
                </a:sysClr>
              </a:solidFill>
              <a:latin typeface="+mn-lt"/>
              <a:ea typeface="+mn-ea"/>
              <a:cs typeface="+mn-cs"/>
            </a:rPr>
            <a:t>Hibbing</a:t>
          </a:r>
          <a:endParaRPr lang="en-US" sz="3800" kern="1200" dirty="0">
            <a:solidFill>
              <a:sysClr val="windowText" lastClr="000000">
                <a:hueOff val="0"/>
                <a:satOff val="0"/>
                <a:lumOff val="0"/>
                <a:alphaOff val="0"/>
              </a:sysClr>
            </a:solidFill>
            <a:latin typeface="+mn-lt"/>
            <a:ea typeface="+mn-ea"/>
            <a:cs typeface="+mn-cs"/>
          </a:endParaRPr>
        </a:p>
        <a:p>
          <a:pPr marL="285750" lvl="1" indent="-285750" algn="l" defTabSz="1689100">
            <a:lnSpc>
              <a:spcPct val="90000"/>
            </a:lnSpc>
            <a:spcBef>
              <a:spcPct val="0"/>
            </a:spcBef>
            <a:spcAft>
              <a:spcPct val="15000"/>
            </a:spcAft>
            <a:buChar char="••"/>
          </a:pPr>
          <a:r>
            <a:rPr lang="en-US" sz="3800" kern="1200" baseline="0" dirty="0">
              <a:solidFill>
                <a:sysClr val="windowText" lastClr="000000">
                  <a:hueOff val="0"/>
                  <a:satOff val="0"/>
                  <a:lumOff val="0"/>
                  <a:alphaOff val="0"/>
                </a:sysClr>
              </a:solidFill>
              <a:latin typeface="+mn-lt"/>
              <a:ea typeface="+mn-ea"/>
              <a:cs typeface="+mn-cs"/>
            </a:rPr>
            <a:t>Cohasset</a:t>
          </a:r>
          <a:endParaRPr lang="en-US" sz="3800" kern="1200" dirty="0">
            <a:solidFill>
              <a:sysClr val="windowText" lastClr="000000">
                <a:hueOff val="0"/>
                <a:satOff val="0"/>
                <a:lumOff val="0"/>
                <a:alphaOff val="0"/>
              </a:sysClr>
            </a:solidFill>
            <a:latin typeface="+mn-lt"/>
            <a:ea typeface="+mn-ea"/>
            <a:cs typeface="+mn-cs"/>
          </a:endParaRPr>
        </a:p>
        <a:p>
          <a:pPr marL="285750" lvl="1" indent="-285750" algn="l" defTabSz="1689100">
            <a:lnSpc>
              <a:spcPct val="90000"/>
            </a:lnSpc>
            <a:spcBef>
              <a:spcPct val="0"/>
            </a:spcBef>
            <a:spcAft>
              <a:spcPct val="15000"/>
            </a:spcAft>
            <a:buChar char="••"/>
          </a:pPr>
          <a:r>
            <a:rPr lang="en-US" sz="3800" kern="1200" baseline="0" dirty="0">
              <a:solidFill>
                <a:sysClr val="windowText" lastClr="000000">
                  <a:hueOff val="0"/>
                  <a:satOff val="0"/>
                  <a:lumOff val="0"/>
                  <a:alphaOff val="0"/>
                </a:sysClr>
              </a:solidFill>
              <a:latin typeface="+mn-lt"/>
              <a:ea typeface="+mn-ea"/>
              <a:cs typeface="+mn-cs"/>
            </a:rPr>
            <a:t>Grand Rapids</a:t>
          </a:r>
          <a:endParaRPr lang="en-US" sz="3800" kern="1200" dirty="0">
            <a:solidFill>
              <a:sysClr val="windowText" lastClr="000000">
                <a:hueOff val="0"/>
                <a:satOff val="0"/>
                <a:lumOff val="0"/>
                <a:alphaOff val="0"/>
              </a:sysClr>
            </a:solidFill>
            <a:latin typeface="+mn-lt"/>
            <a:ea typeface="+mn-ea"/>
            <a:cs typeface="+mn-cs"/>
          </a:endParaRPr>
        </a:p>
      </dsp:txBody>
      <dsp:txXfrm>
        <a:off x="0" y="602189"/>
        <a:ext cx="10972800" cy="3471300"/>
      </dsp:txXfrm>
    </dsp:sp>
    <dsp:sp modelId="{68F2C57F-53D1-4A88-982A-C1620F635BE2}">
      <dsp:nvSpPr>
        <dsp:cNvPr id="0" name=""/>
        <dsp:cNvSpPr/>
      </dsp:nvSpPr>
      <dsp:spPr>
        <a:xfrm>
          <a:off x="548640" y="41309"/>
          <a:ext cx="7680960" cy="112176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0322" tIns="0" rIns="290322" bIns="0" numCol="1" spcCol="1270" anchor="ctr" anchorCtr="0">
          <a:noAutofit/>
        </a:bodyPr>
        <a:lstStyle/>
        <a:p>
          <a:pPr lvl="0" algn="l" defTabSz="1778000">
            <a:lnSpc>
              <a:spcPct val="90000"/>
            </a:lnSpc>
            <a:spcBef>
              <a:spcPct val="0"/>
            </a:spcBef>
            <a:spcAft>
              <a:spcPct val="35000"/>
            </a:spcAft>
          </a:pPr>
          <a:r>
            <a:rPr lang="en-US" sz="4000" kern="1200" baseline="0" dirty="0">
              <a:solidFill>
                <a:sysClr val="window" lastClr="FFFFFF"/>
              </a:solidFill>
              <a:latin typeface="Calibri" panose="020F0502020204030204" pitchFamily="34" charset="0"/>
              <a:ea typeface="+mn-ea"/>
              <a:cs typeface="Calibri" panose="020F0502020204030204" pitchFamily="34" charset="0"/>
            </a:rPr>
            <a:t>MDI employees and community members</a:t>
          </a:r>
          <a:endParaRPr lang="en-US" sz="4000" kern="1200" dirty="0">
            <a:solidFill>
              <a:sysClr val="window" lastClr="FFFFFF"/>
            </a:solidFill>
            <a:latin typeface="Calibri" panose="020F0502020204030204" pitchFamily="34" charset="0"/>
            <a:ea typeface="+mn-ea"/>
            <a:cs typeface="Calibri" panose="020F0502020204030204" pitchFamily="34" charset="0"/>
          </a:endParaRPr>
        </a:p>
      </dsp:txBody>
      <dsp:txXfrm>
        <a:off x="603400" y="96069"/>
        <a:ext cx="7571440"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B8EE3-1AAD-4411-AD7D-4C519E6147A6}">
      <dsp:nvSpPr>
        <dsp:cNvPr id="0" name=""/>
        <dsp:cNvSpPr/>
      </dsp:nvSpPr>
      <dsp:spPr>
        <a:xfrm>
          <a:off x="1339" y="316545"/>
          <a:ext cx="4701480" cy="2985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AADC42-9DB0-41FB-B963-AF4C57AE2F63}">
      <dsp:nvSpPr>
        <dsp:cNvPr id="0" name=""/>
        <dsp:cNvSpPr/>
      </dsp:nvSpPr>
      <dsp:spPr>
        <a:xfrm>
          <a:off x="523726" y="812813"/>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a:t>The only person you are destined to become is the one you decide to be  </a:t>
          </a:r>
        </a:p>
      </dsp:txBody>
      <dsp:txXfrm>
        <a:off x="611167" y="900254"/>
        <a:ext cx="4526598" cy="2810558"/>
      </dsp:txXfrm>
    </dsp:sp>
    <dsp:sp modelId="{6DF6B523-E182-4E7A-ABDD-797D9B6389A5}">
      <dsp:nvSpPr>
        <dsp:cNvPr id="0" name=""/>
        <dsp:cNvSpPr/>
      </dsp:nvSpPr>
      <dsp:spPr>
        <a:xfrm>
          <a:off x="5747593" y="316545"/>
          <a:ext cx="4701480" cy="2985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70A14D-9DAA-4D4A-ACAD-FF0E582E73C8}">
      <dsp:nvSpPr>
        <dsp:cNvPr id="0" name=""/>
        <dsp:cNvSpPr/>
      </dsp:nvSpPr>
      <dsp:spPr>
        <a:xfrm>
          <a:off x="6269980" y="812813"/>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a:t>Ralph W. Emerson</a:t>
          </a:r>
        </a:p>
      </dsp:txBody>
      <dsp:txXfrm>
        <a:off x="6357421" y="900254"/>
        <a:ext cx="4526598" cy="28105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DA6AA-E72F-41E0-8912-4A695AB68923}"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B2B6-EEA3-4A17-9CFA-5E09448A9AB2}" type="slidenum">
              <a:rPr lang="en-US" smtClean="0"/>
              <a:t>‹#›</a:t>
            </a:fld>
            <a:endParaRPr lang="en-US"/>
          </a:p>
        </p:txBody>
      </p:sp>
    </p:spTree>
    <p:extLst>
      <p:ext uri="{BB962C8B-B14F-4D97-AF65-F5344CB8AC3E}">
        <p14:creationId xmlns:p14="http://schemas.microsoft.com/office/powerpoint/2010/main" val="244915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1</a:t>
            </a:fld>
            <a:endParaRPr lang="en-US"/>
          </a:p>
        </p:txBody>
      </p:sp>
    </p:spTree>
    <p:extLst>
      <p:ext uri="{BB962C8B-B14F-4D97-AF65-F5344CB8AC3E}">
        <p14:creationId xmlns:p14="http://schemas.microsoft.com/office/powerpoint/2010/main" val="201161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Instructors add your organizational mission, vision and values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with the group. Ask them what it means.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them what that looks like what things do people see in the organization that tell the organization has this mission, vision and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class will begin with a review of the M/V/V statement of the organization </a:t>
            </a:r>
          </a:p>
        </p:txBody>
      </p:sp>
      <p:sp>
        <p:nvSpPr>
          <p:cNvPr id="4" name="Slide Number Placeholder 3"/>
          <p:cNvSpPr>
            <a:spLocks noGrp="1"/>
          </p:cNvSpPr>
          <p:nvPr>
            <p:ph type="sldNum" sz="quarter" idx="10"/>
          </p:nvPr>
        </p:nvSpPr>
        <p:spPr/>
        <p:txBody>
          <a:bodyPr/>
          <a:lstStyle/>
          <a:p>
            <a:fld id="{17D5B2B6-EEA3-4A17-9CFA-5E09448A9AB2}" type="slidenum">
              <a:rPr lang="en-US" smtClean="0"/>
              <a:t>14</a:t>
            </a:fld>
            <a:endParaRPr lang="en-US"/>
          </a:p>
        </p:txBody>
      </p:sp>
    </p:spTree>
    <p:extLst>
      <p:ext uri="{BB962C8B-B14F-4D97-AF65-F5344CB8AC3E}">
        <p14:creationId xmlns:p14="http://schemas.microsoft.com/office/powerpoint/2010/main" val="408561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latinLnBrk="0"/>
            <a:r>
              <a:rPr lang="en-US" sz="1200" b="0" i="0" kern="1200" dirty="0">
                <a:solidFill>
                  <a:schemeClr val="tx1"/>
                </a:solidFill>
                <a:effectLst/>
                <a:latin typeface="+mn-lt"/>
                <a:ea typeface="+mn-ea"/>
                <a:cs typeface="+mn-cs"/>
              </a:rPr>
              <a:t>Mission Moments are everyday stories of great things happening in your organization that match your mission. </a:t>
            </a:r>
          </a:p>
          <a:p>
            <a:pPr fontAlgn="base" latinLnBrk="0"/>
            <a:r>
              <a:rPr lang="en-US" sz="1200" b="0" i="0" kern="1200" dirty="0">
                <a:solidFill>
                  <a:schemeClr val="tx1"/>
                </a:solidFill>
                <a:effectLst/>
                <a:latin typeface="+mn-lt"/>
                <a:ea typeface="+mn-ea"/>
                <a:cs typeface="+mn-cs"/>
              </a:rPr>
              <a:t>I define a </a:t>
            </a:r>
            <a:r>
              <a:rPr lang="en-US" sz="1200" b="1" i="0" kern="1200" dirty="0">
                <a:solidFill>
                  <a:schemeClr val="tx1"/>
                </a:solidFill>
                <a:effectLst/>
                <a:latin typeface="+mn-lt"/>
                <a:ea typeface="+mn-ea"/>
                <a:cs typeface="+mn-cs"/>
              </a:rPr>
              <a:t>“mission moment”</a:t>
            </a:r>
            <a:r>
              <a:rPr lang="en-US" sz="1200" b="0" i="0" kern="1200" dirty="0">
                <a:solidFill>
                  <a:schemeClr val="tx1"/>
                </a:solidFill>
                <a:effectLst/>
                <a:latin typeface="+mn-lt"/>
                <a:ea typeface="+mn-ea"/>
                <a:cs typeface="+mn-cs"/>
              </a:rPr>
              <a:t> as a tiny, powerful example of how your organization is making an impact. The key is: it MUST be an example about a real person. Even if you do advocacy work or are an environmental charity, it has to be a people story. Mission moments put a face on what you do. They are stories and examples that can be repeated by others because they are short and inspiring.</a:t>
            </a:r>
          </a:p>
          <a:p>
            <a:pPr fontAlgn="base" latinLnBrk="0"/>
            <a:r>
              <a:rPr lang="en-US" sz="1200" b="0" i="0" kern="1200" dirty="0">
                <a:solidFill>
                  <a:schemeClr val="tx1"/>
                </a:solidFill>
                <a:effectLst/>
                <a:latin typeface="+mn-lt"/>
                <a:ea typeface="+mn-ea"/>
                <a:cs typeface="+mn-cs"/>
              </a:rPr>
              <a:t>They allow you to brag about your work through someone else’s eyes</a:t>
            </a:r>
          </a:p>
          <a:p>
            <a:pPr fontAlgn="base" latinLnBrk="0"/>
            <a:r>
              <a:rPr lang="en-US" sz="1200" b="0" i="0" kern="1200" dirty="0">
                <a:solidFill>
                  <a:schemeClr val="tx1"/>
                </a:solidFill>
                <a:effectLst/>
                <a:latin typeface="+mn-lt"/>
                <a:ea typeface="+mn-ea"/>
                <a:cs typeface="+mn-cs"/>
              </a:rPr>
              <a:t>Each class will start with a Mission moment. </a:t>
            </a:r>
          </a:p>
          <a:p>
            <a:pPr fontAlgn="base" latinLnBrk="0"/>
            <a:r>
              <a:rPr lang="en-US" sz="1200" b="0" i="0" kern="1200" dirty="0">
                <a:solidFill>
                  <a:schemeClr val="tx1"/>
                </a:solidFill>
                <a:effectLst/>
                <a:latin typeface="+mn-lt"/>
                <a:ea typeface="+mn-ea"/>
                <a:cs typeface="+mn-cs"/>
              </a:rPr>
              <a:t>Instructor share a mission moment about the great things your organization is doing. Ask for other stories and ask participants to be thinking about a mission moment for out next class. </a:t>
            </a:r>
          </a:p>
          <a:p>
            <a:pPr fontAlgn="base" latinLnBrk="0"/>
            <a:endParaRPr lang="en-US" sz="1200" b="0" i="0" kern="1200" dirty="0">
              <a:solidFill>
                <a:schemeClr val="tx1"/>
              </a:solidFill>
              <a:effectLst/>
              <a:latin typeface="+mn-lt"/>
              <a:ea typeface="+mn-ea"/>
              <a:cs typeface="+mn-cs"/>
            </a:endParaRPr>
          </a:p>
          <a:p>
            <a:pPr fontAlgn="base" latinLnBrk="0"/>
            <a:r>
              <a:rPr lang="en-US" sz="1200" b="0" i="0" kern="1200" dirty="0">
                <a:solidFill>
                  <a:schemeClr val="tx1"/>
                </a:solidFill>
                <a:effectLst/>
                <a:latin typeface="+mn-lt"/>
                <a:ea typeface="+mn-ea"/>
                <a:cs typeface="+mn-cs"/>
              </a:rPr>
              <a:t>When you are looking for a job you want to be sure that the mission of the organization matches your personal values. Personal values are what is important to you at work. What if it doesn’t? </a:t>
            </a:r>
          </a:p>
        </p:txBody>
      </p:sp>
      <p:sp>
        <p:nvSpPr>
          <p:cNvPr id="4" name="Slide Number Placeholder 3"/>
          <p:cNvSpPr>
            <a:spLocks noGrp="1"/>
          </p:cNvSpPr>
          <p:nvPr>
            <p:ph type="sldNum" sz="quarter" idx="10"/>
          </p:nvPr>
        </p:nvSpPr>
        <p:spPr/>
        <p:txBody>
          <a:bodyPr/>
          <a:lstStyle/>
          <a:p>
            <a:fld id="{17D5B2B6-EEA3-4A17-9CFA-5E09448A9AB2}" type="slidenum">
              <a:rPr lang="en-US" smtClean="0"/>
              <a:t>15</a:t>
            </a:fld>
            <a:endParaRPr lang="en-US"/>
          </a:p>
        </p:txBody>
      </p:sp>
    </p:spTree>
    <p:extLst>
      <p:ext uri="{BB962C8B-B14F-4D97-AF65-F5344CB8AC3E}">
        <p14:creationId xmlns:p14="http://schemas.microsoft.com/office/powerpoint/2010/main" val="113589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thing to learn in Career Skills is how to greet people. This is the first step in professionalism. </a:t>
            </a:r>
          </a:p>
          <a:p>
            <a:r>
              <a:rPr lang="en-US" sz="1200" b="0" i="0" kern="1200" dirty="0">
                <a:solidFill>
                  <a:schemeClr val="tx1"/>
                </a:solidFill>
                <a:effectLst/>
                <a:latin typeface="+mn-lt"/>
                <a:ea typeface="+mn-ea"/>
                <a:cs typeface="+mn-cs"/>
              </a:rPr>
              <a:t>Every </a:t>
            </a:r>
            <a:r>
              <a:rPr lang="en-US" sz="1200" b="1" i="0" kern="1200" dirty="0">
                <a:solidFill>
                  <a:schemeClr val="tx1"/>
                </a:solidFill>
                <a:effectLst/>
                <a:latin typeface="+mn-lt"/>
                <a:ea typeface="+mn-ea"/>
                <a:cs typeface="+mn-cs"/>
              </a:rPr>
              <a:t>greeting</a:t>
            </a:r>
            <a:r>
              <a:rPr lang="en-US" sz="1200" b="0" i="0" kern="1200" dirty="0">
                <a:solidFill>
                  <a:schemeClr val="tx1"/>
                </a:solidFill>
                <a:effectLst/>
                <a:latin typeface="+mn-lt"/>
                <a:ea typeface="+mn-ea"/>
                <a:cs typeface="+mn-cs"/>
              </a:rPr>
              <a:t> and introduction is an opportunity to demonstrate respect for others and to create a favorable impression of yourself to others. When you greet someone, you acknowledge their presence.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the questions is this a professional greeting?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what a professional greeting is? </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16</a:t>
            </a:fld>
            <a:endParaRPr lang="en-US"/>
          </a:p>
        </p:txBody>
      </p:sp>
    </p:spTree>
    <p:extLst>
      <p:ext uri="{BB962C8B-B14F-4D97-AF65-F5344CB8AC3E}">
        <p14:creationId xmlns:p14="http://schemas.microsoft.com/office/powerpoint/2010/main" val="187919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 proper greeting and professional handshake with the group. </a:t>
            </a:r>
          </a:p>
          <a:p>
            <a:r>
              <a:rPr lang="en-US" dirty="0"/>
              <a:t>Demonstrate by shaking hands with each person around the table. </a:t>
            </a:r>
          </a:p>
          <a:p>
            <a:r>
              <a:rPr lang="en-US" b="1" dirty="0"/>
              <a:t>Proper Greetings: </a:t>
            </a:r>
            <a:endParaRPr lang="en-US" dirty="0"/>
          </a:p>
          <a:p>
            <a:pPr lvl="0"/>
            <a:r>
              <a:rPr lang="en-US" dirty="0"/>
              <a:t>Being professional </a:t>
            </a:r>
          </a:p>
          <a:p>
            <a:pPr lvl="0"/>
            <a:r>
              <a:rPr lang="en-US" dirty="0"/>
              <a:t>honor the other person with a proper handshake</a:t>
            </a:r>
          </a:p>
          <a:p>
            <a:pPr lvl="0"/>
            <a:r>
              <a:rPr lang="en-US" dirty="0"/>
              <a:t>eye contact</a:t>
            </a:r>
          </a:p>
          <a:p>
            <a:pPr lvl="0"/>
            <a:r>
              <a:rPr lang="en-US" dirty="0"/>
              <a:t>smile</a:t>
            </a:r>
          </a:p>
          <a:p>
            <a:pPr lvl="0"/>
            <a:r>
              <a:rPr lang="en-US" dirty="0"/>
              <a:t>repeating the person’s name</a:t>
            </a:r>
          </a:p>
          <a:p>
            <a:pPr lvl="0"/>
            <a:r>
              <a:rPr lang="en-US" dirty="0"/>
              <a:t>raising eyebrows</a:t>
            </a:r>
          </a:p>
          <a:p>
            <a:pPr lvl="0"/>
            <a:r>
              <a:rPr lang="en-US" dirty="0"/>
              <a:t>leaning in a bit</a:t>
            </a:r>
          </a:p>
          <a:p>
            <a:pPr lvl="0"/>
            <a:r>
              <a:rPr lang="en-US" dirty="0"/>
              <a:t>firm hand</a:t>
            </a:r>
          </a:p>
          <a:p>
            <a:pPr lvl="0"/>
            <a:endParaRPr lang="en-US" dirty="0"/>
          </a:p>
          <a:p>
            <a:pPr lvl="0"/>
            <a:r>
              <a:rPr lang="en-US" dirty="0"/>
              <a:t>What if you have been ill?</a:t>
            </a:r>
          </a:p>
          <a:p>
            <a:r>
              <a:rPr lang="en-US" sz="1200" kern="1200" dirty="0">
                <a:solidFill>
                  <a:schemeClr val="tx1"/>
                </a:solidFill>
                <a:effectLst/>
                <a:latin typeface="+mn-lt"/>
                <a:ea typeface="+mn-ea"/>
                <a:cs typeface="+mn-cs"/>
              </a:rPr>
              <a:t>What about if you are ill?  Tell person you are “ill” hands together/elbows “It is a pleasure to meet you, my name is ______” </a:t>
            </a:r>
          </a:p>
          <a:p>
            <a:r>
              <a:rPr lang="en-US" sz="1200" kern="1200" dirty="0">
                <a:solidFill>
                  <a:schemeClr val="tx1"/>
                </a:solidFill>
                <a:effectLst/>
                <a:latin typeface="+mn-lt"/>
                <a:ea typeface="+mn-ea"/>
                <a:cs typeface="+mn-cs"/>
              </a:rPr>
              <a:t>If you are sitting, stand if someone approaches you</a:t>
            </a:r>
          </a:p>
        </p:txBody>
      </p:sp>
      <p:sp>
        <p:nvSpPr>
          <p:cNvPr id="4" name="Slide Number Placeholder 3"/>
          <p:cNvSpPr>
            <a:spLocks noGrp="1"/>
          </p:cNvSpPr>
          <p:nvPr>
            <p:ph type="sldNum" sz="quarter" idx="10"/>
          </p:nvPr>
        </p:nvSpPr>
        <p:spPr/>
        <p:txBody>
          <a:bodyPr/>
          <a:lstStyle/>
          <a:p>
            <a:fld id="{17D5B2B6-EEA3-4A17-9CFA-5E09448A9AB2}" type="slidenum">
              <a:rPr lang="en-US" smtClean="0"/>
              <a:t>17</a:t>
            </a:fld>
            <a:endParaRPr lang="en-US"/>
          </a:p>
        </p:txBody>
      </p:sp>
    </p:spTree>
    <p:extLst>
      <p:ext uri="{BB962C8B-B14F-4D97-AF65-F5344CB8AC3E}">
        <p14:creationId xmlns:p14="http://schemas.microsoft.com/office/powerpoint/2010/main" val="98959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people up. Have them greet each other. </a:t>
            </a:r>
          </a:p>
          <a:p>
            <a:r>
              <a:rPr lang="en-US" dirty="0"/>
              <a:t>Have the teams sit down and have a conversation. </a:t>
            </a:r>
          </a:p>
          <a:p>
            <a:r>
              <a:rPr lang="en-US" dirty="0"/>
              <a:t>The goal is to learn 3 cool/interesting things about your partner. </a:t>
            </a:r>
          </a:p>
          <a:p>
            <a:endParaRPr lang="en-US" dirty="0"/>
          </a:p>
          <a:p>
            <a:r>
              <a:rPr lang="en-US" dirty="0"/>
              <a:t>After they have talked to each other have them introduce their partner to the group. </a:t>
            </a:r>
          </a:p>
        </p:txBody>
      </p:sp>
      <p:sp>
        <p:nvSpPr>
          <p:cNvPr id="4" name="Slide Number Placeholder 3"/>
          <p:cNvSpPr>
            <a:spLocks noGrp="1"/>
          </p:cNvSpPr>
          <p:nvPr>
            <p:ph type="sldNum" sz="quarter" idx="10"/>
          </p:nvPr>
        </p:nvSpPr>
        <p:spPr/>
        <p:txBody>
          <a:bodyPr/>
          <a:lstStyle/>
          <a:p>
            <a:fld id="{17D5B2B6-EEA3-4A17-9CFA-5E09448A9AB2}" type="slidenum">
              <a:rPr lang="en-US" smtClean="0"/>
              <a:t>18</a:t>
            </a:fld>
            <a:endParaRPr lang="en-US"/>
          </a:p>
        </p:txBody>
      </p:sp>
    </p:spTree>
    <p:extLst>
      <p:ext uri="{BB962C8B-B14F-4D97-AF65-F5344CB8AC3E}">
        <p14:creationId xmlns:p14="http://schemas.microsoft.com/office/powerpoint/2010/main" val="272884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setting goals</a:t>
            </a:r>
          </a:p>
          <a:p>
            <a:r>
              <a:rPr lang="en-US" dirty="0"/>
              <a:t>Ask the group – What is a goal</a:t>
            </a:r>
          </a:p>
          <a:p>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goal</a:t>
            </a:r>
            <a:r>
              <a:rPr lang="en-US" sz="1200" b="0" i="0" kern="1200" dirty="0">
                <a:solidFill>
                  <a:schemeClr val="tx1"/>
                </a:solidFill>
                <a:effectLst/>
                <a:latin typeface="+mn-lt"/>
                <a:ea typeface="+mn-ea"/>
                <a:cs typeface="+mn-cs"/>
              </a:rPr>
              <a:t> is an idea of the future or desired result that a person or a group of people envision, plan and commit to achieve.</a:t>
            </a:r>
          </a:p>
          <a:p>
            <a:r>
              <a:rPr lang="en-US" sz="1200" b="0" i="0" kern="1200" dirty="0">
                <a:solidFill>
                  <a:schemeClr val="tx1"/>
                </a:solidFill>
                <a:effectLst/>
                <a:latin typeface="+mn-lt"/>
                <a:ea typeface="+mn-ea"/>
                <a:cs typeface="+mn-cs"/>
              </a:rPr>
              <a:t>They help us grow as a person and as an employee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Why have goals?</a:t>
            </a:r>
          </a:p>
          <a:p>
            <a:r>
              <a:rPr lang="en-US" sz="1200" kern="1200" dirty="0">
                <a:solidFill>
                  <a:schemeClr val="tx1"/>
                </a:solidFill>
                <a:effectLst/>
                <a:latin typeface="+mn-lt"/>
                <a:ea typeface="+mn-ea"/>
                <a:cs typeface="+mn-cs"/>
              </a:rPr>
              <a:t>Planning using goals is important to moving our life forward</a:t>
            </a:r>
          </a:p>
          <a:p>
            <a:r>
              <a:rPr lang="en-US" sz="1200" kern="1200" dirty="0">
                <a:solidFill>
                  <a:schemeClr val="tx1"/>
                </a:solidFill>
                <a:effectLst/>
                <a:latin typeface="+mn-lt"/>
                <a:ea typeface="+mn-ea"/>
                <a:cs typeface="+mn-cs"/>
              </a:rPr>
              <a:t>Goals give us something to work towards; to strive for</a:t>
            </a:r>
          </a:p>
          <a:p>
            <a:r>
              <a:rPr lang="en-US" sz="1200" kern="1200" dirty="0">
                <a:solidFill>
                  <a:schemeClr val="tx1"/>
                </a:solidFill>
                <a:effectLst/>
                <a:latin typeface="+mn-lt"/>
                <a:ea typeface="+mn-ea"/>
                <a:cs typeface="+mn-cs"/>
              </a:rPr>
              <a:t>People that have goals tend to be happier people and more productive. </a:t>
            </a:r>
          </a:p>
          <a:p>
            <a:r>
              <a:rPr lang="en-US" sz="1200" kern="1200" dirty="0">
                <a:solidFill>
                  <a:schemeClr val="tx1"/>
                </a:solidFill>
                <a:effectLst/>
                <a:latin typeface="+mn-lt"/>
                <a:ea typeface="+mn-ea"/>
                <a:cs typeface="+mn-cs"/>
              </a:rPr>
              <a:t>Goals hold us accountable. </a:t>
            </a:r>
          </a:p>
          <a:p>
            <a:r>
              <a:rPr lang="en-US" sz="1200" kern="1200" dirty="0">
                <a:solidFill>
                  <a:schemeClr val="tx1"/>
                </a:solidFill>
                <a:effectLst/>
                <a:latin typeface="+mn-lt"/>
                <a:ea typeface="+mn-ea"/>
                <a:cs typeface="+mn-cs"/>
              </a:rPr>
              <a:t>Goals also change over time. </a:t>
            </a:r>
          </a:p>
        </p:txBody>
      </p:sp>
      <p:sp>
        <p:nvSpPr>
          <p:cNvPr id="4" name="Slide Number Placeholder 3"/>
          <p:cNvSpPr>
            <a:spLocks noGrp="1"/>
          </p:cNvSpPr>
          <p:nvPr>
            <p:ph type="sldNum" sz="quarter" idx="10"/>
          </p:nvPr>
        </p:nvSpPr>
        <p:spPr/>
        <p:txBody>
          <a:bodyPr/>
          <a:lstStyle/>
          <a:p>
            <a:fld id="{17D5B2B6-EEA3-4A17-9CFA-5E09448A9AB2}" type="slidenum">
              <a:rPr lang="en-US" smtClean="0"/>
              <a:t>20</a:t>
            </a:fld>
            <a:endParaRPr lang="en-US"/>
          </a:p>
        </p:txBody>
      </p:sp>
    </p:spTree>
    <p:extLst>
      <p:ext uri="{BB962C8B-B14F-4D97-AF65-F5344CB8AC3E}">
        <p14:creationId xmlns:p14="http://schemas.microsoft.com/office/powerpoint/2010/main" val="3671840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SMART GOAL</a:t>
            </a:r>
            <a:r>
              <a:rPr kumimoji="0" lang="en-US" sz="1200" b="0" i="0" u="none" strike="noStrike" kern="1200" cap="none" spc="0" normalizeH="0" baseline="0" noProof="0" dirty="0">
                <a:ln>
                  <a:noFill/>
                </a:ln>
                <a:solidFill>
                  <a:prstClr val="black"/>
                </a:solidFill>
                <a:effectLst/>
                <a:uLnTx/>
                <a:uFillTx/>
                <a:latin typeface="+mn-lt"/>
                <a:ea typeface="+mn-ea"/>
                <a:cs typeface="+mn-cs"/>
              </a:rPr>
              <a:t> (place on flip chart and discuss each; find own words for each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Specific</a:t>
            </a:r>
            <a:r>
              <a:rPr kumimoji="0" lang="en-US" sz="1200" b="0" i="0" u="none" strike="noStrike" kern="1200" cap="none" spc="0" normalizeH="0" baseline="0" noProof="0" dirty="0">
                <a:ln>
                  <a:noFill/>
                </a:ln>
                <a:solidFill>
                  <a:prstClr val="black"/>
                </a:solidFill>
                <a:effectLst/>
                <a:uLnTx/>
                <a:uFillTx/>
                <a:latin typeface="+mn-lt"/>
                <a:ea typeface="+mn-ea"/>
                <a:cs typeface="+mn-cs"/>
              </a:rPr>
              <a:t> – not too general, know it when you see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Measurable</a:t>
            </a:r>
            <a:r>
              <a:rPr kumimoji="0" lang="en-US" sz="1200" b="0" i="0" u="none" strike="noStrike" kern="1200" cap="none" spc="0" normalizeH="0" baseline="0" noProof="0" dirty="0">
                <a:ln>
                  <a:noFill/>
                </a:ln>
                <a:solidFill>
                  <a:prstClr val="black"/>
                </a:solidFill>
                <a:effectLst/>
                <a:uLnTx/>
                <a:uFillTx/>
                <a:latin typeface="+mn-lt"/>
                <a:ea typeface="+mn-ea"/>
                <a:cs typeface="+mn-cs"/>
              </a:rPr>
              <a:t> – when can put numbers too it, save XX$ for vacation, complete this 6 times to learn it well , add 1 more day to my schedule per week. You will know when you have accomplished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Attainable</a:t>
            </a:r>
            <a:r>
              <a:rPr kumimoji="0" lang="en-US" sz="1200" b="0" i="0" u="none" strike="noStrike" kern="1200" cap="none" spc="0" normalizeH="0" baseline="0" noProof="0" dirty="0">
                <a:ln>
                  <a:noFill/>
                </a:ln>
                <a:solidFill>
                  <a:prstClr val="black"/>
                </a:solidFill>
                <a:effectLst/>
                <a:uLnTx/>
                <a:uFillTx/>
                <a:latin typeface="+mn-lt"/>
                <a:ea typeface="+mn-ea"/>
                <a:cs typeface="+mn-cs"/>
              </a:rPr>
              <a:t> – do you have the “will” to accomplish it, can you see the path to get there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Realistic</a:t>
            </a:r>
            <a:r>
              <a:rPr kumimoji="0" lang="en-US" sz="1200" b="0" i="0" u="none" strike="noStrike" kern="1200" cap="none" spc="0" normalizeH="0" baseline="0" noProof="0" dirty="0">
                <a:ln>
                  <a:noFill/>
                </a:ln>
                <a:solidFill>
                  <a:prstClr val="black"/>
                </a:solidFill>
                <a:effectLst/>
                <a:uLnTx/>
                <a:uFillTx/>
                <a:latin typeface="+mn-lt"/>
                <a:ea typeface="+mn-ea"/>
                <a:cs typeface="+mn-cs"/>
              </a:rPr>
              <a:t> – fits me and my life,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Sensitive</a:t>
            </a:r>
            <a:r>
              <a:rPr kumimoji="0" lang="en-US" sz="1200" b="0" i="0" u="none" strike="noStrike" kern="1200" cap="none" spc="0" normalizeH="0" baseline="0" noProof="0" dirty="0">
                <a:ln>
                  <a:noFill/>
                </a:ln>
                <a:solidFill>
                  <a:prstClr val="black"/>
                </a:solidFill>
                <a:effectLst/>
                <a:uLnTx/>
                <a:uFillTx/>
                <a:latin typeface="+mn-lt"/>
                <a:ea typeface="+mn-ea"/>
                <a:cs typeface="+mn-cs"/>
              </a:rPr>
              <a:t> – determine a time frame; in 3 months, next year, </a:t>
            </a:r>
            <a:r>
              <a:rPr kumimoji="0" lang="en-US" sz="1200" b="0" i="0" u="none" strike="noStrike" kern="1200" cap="none" spc="0" normalizeH="0" baseline="0" noProof="0" dirty="0" err="1">
                <a:ln>
                  <a:noFill/>
                </a:ln>
                <a:solidFill>
                  <a:prstClr val="black"/>
                </a:solidFill>
                <a:effectLst/>
                <a:uLnTx/>
                <a:uFillTx/>
                <a:latin typeface="+mn-lt"/>
                <a:ea typeface="+mn-ea"/>
                <a:cs typeface="+mn-cs"/>
              </a:rPr>
              <a:t>etc</a:t>
            </a:r>
            <a:r>
              <a:rPr kumimoji="0" lang="en-US" sz="1200" b="0" i="0" u="none" strike="noStrike" kern="1200" cap="none" spc="0" normalizeH="0" baseline="0" noProof="0" dirty="0">
                <a:ln>
                  <a:noFill/>
                </a:ln>
                <a:solidFill>
                  <a:prstClr val="black"/>
                </a:solidFill>
                <a:effectLst/>
                <a:uLnTx/>
                <a:uFillTx/>
                <a:latin typeface="+mn-lt"/>
                <a:ea typeface="+mn-ea"/>
                <a:cs typeface="+mn-cs"/>
              </a:rPr>
              <a:t> drive the forklift in 90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not 80% of the time for 3 consecutive months. </a:t>
            </a:r>
          </a:p>
        </p:txBody>
      </p:sp>
      <p:sp>
        <p:nvSpPr>
          <p:cNvPr id="4" name="Slide Number Placeholder 3"/>
          <p:cNvSpPr>
            <a:spLocks noGrp="1"/>
          </p:cNvSpPr>
          <p:nvPr>
            <p:ph type="sldNum" sz="quarter" idx="10"/>
          </p:nvPr>
        </p:nvSpPr>
        <p:spPr/>
        <p:txBody>
          <a:bodyPr/>
          <a:lstStyle/>
          <a:p>
            <a:fld id="{17D5B2B6-EEA3-4A17-9CFA-5E09448A9AB2}" type="slidenum">
              <a:rPr lang="en-US" smtClean="0"/>
              <a:t>21</a:t>
            </a:fld>
            <a:endParaRPr lang="en-US"/>
          </a:p>
        </p:txBody>
      </p:sp>
    </p:spTree>
    <p:extLst>
      <p:ext uri="{BB962C8B-B14F-4D97-AF65-F5344CB8AC3E}">
        <p14:creationId xmlns:p14="http://schemas.microsoft.com/office/powerpoint/2010/main" val="56652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your small group - d</a:t>
            </a:r>
            <a:r>
              <a:rPr lang="en-US" sz="1200" kern="1200" dirty="0">
                <a:solidFill>
                  <a:schemeClr val="tx1"/>
                </a:solidFill>
                <a:effectLst/>
                <a:latin typeface="+mn-lt"/>
                <a:ea typeface="+mn-ea"/>
                <a:cs typeface="+mn-cs"/>
              </a:rPr>
              <a:t>iscuss where do you see yourself in 5 years – Trainer should be prepared to do this too.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Working at a job I love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my own apartment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Getting married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your goal down.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this hard to do?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Had you thought much about this before?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will it take to get there? </a:t>
            </a:r>
          </a:p>
        </p:txBody>
      </p:sp>
      <p:sp>
        <p:nvSpPr>
          <p:cNvPr id="4" name="Slide Number Placeholder 3"/>
          <p:cNvSpPr>
            <a:spLocks noGrp="1"/>
          </p:cNvSpPr>
          <p:nvPr>
            <p:ph type="sldNum" sz="quarter" idx="10"/>
          </p:nvPr>
        </p:nvSpPr>
        <p:spPr/>
        <p:txBody>
          <a:bodyPr/>
          <a:lstStyle/>
          <a:p>
            <a:fld id="{17D5B2B6-EEA3-4A17-9CFA-5E09448A9AB2}" type="slidenum">
              <a:rPr lang="en-US" smtClean="0"/>
              <a:t>22</a:t>
            </a:fld>
            <a:endParaRPr lang="en-US"/>
          </a:p>
        </p:txBody>
      </p:sp>
    </p:spTree>
    <p:extLst>
      <p:ext uri="{BB962C8B-B14F-4D97-AF65-F5344CB8AC3E}">
        <p14:creationId xmlns:p14="http://schemas.microsoft.com/office/powerpoint/2010/main" val="292970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Trainers add your examples to the slide </a:t>
            </a:r>
          </a:p>
          <a:p>
            <a:pPr lvl="0"/>
            <a:r>
              <a:rPr lang="en-US" sz="1200" kern="1200" dirty="0">
                <a:solidFill>
                  <a:schemeClr val="tx1"/>
                </a:solidFill>
                <a:effectLst/>
                <a:latin typeface="+mn-lt"/>
                <a:ea typeface="+mn-ea"/>
                <a:cs typeface="+mn-cs"/>
              </a:rPr>
              <a:t>Work with each participant to set a one-year work  goal.  </a:t>
            </a:r>
          </a:p>
          <a:p>
            <a:pPr lvl="0"/>
            <a:r>
              <a:rPr lang="en-US" sz="1200" kern="1200" dirty="0">
                <a:solidFill>
                  <a:schemeClr val="tx1"/>
                </a:solidFill>
                <a:effectLst/>
                <a:latin typeface="+mn-lt"/>
                <a:ea typeface="+mn-ea"/>
                <a:cs typeface="+mn-cs"/>
              </a:rPr>
              <a:t>Give examples relevant to the person and the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 to drive a forklift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Enter my time using the computer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a job at Bath and Body Works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Complete my culinary class at the tech college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sell 10 of my photographs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work enough hours to earn vacation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more hours at work</a:t>
            </a:r>
          </a:p>
          <a:p>
            <a:pPr marL="0" lvl="0" indent="0">
              <a:buFont typeface="Arial" panose="020B0604020202020204" pitchFamily="34" charset="0"/>
              <a:buNone/>
            </a:pPr>
            <a:r>
              <a:rPr lang="en-US" sz="1200" kern="1200" dirty="0">
                <a:solidFill>
                  <a:schemeClr val="tx1"/>
                </a:solidFill>
                <a:effectLst/>
                <a:latin typeface="+mn-lt"/>
                <a:ea typeface="+mn-ea"/>
                <a:cs typeface="+mn-cs"/>
              </a:rPr>
              <a:t>Does the goal fit a smart goal?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Share the goals with the group and put it on the flipchart to leave on the wall for review</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focus on Action steps.  </a:t>
            </a:r>
          </a:p>
          <a:p>
            <a:pPr lvl="0"/>
            <a:r>
              <a:rPr lang="en-US" sz="1200" kern="1200" dirty="0">
                <a:solidFill>
                  <a:schemeClr val="tx1"/>
                </a:solidFill>
                <a:effectLst/>
                <a:latin typeface="+mn-lt"/>
                <a:ea typeface="+mn-ea"/>
                <a:cs typeface="+mn-cs"/>
              </a:rPr>
              <a:t>Identify one next step. Steps you need to reach goals are called ACTIONS – help each other brainstorm actions to reach goals</a:t>
            </a:r>
          </a:p>
          <a:p>
            <a:pPr lvl="0"/>
            <a:r>
              <a:rPr lang="en-US" sz="1200" kern="1200" dirty="0">
                <a:solidFill>
                  <a:schemeClr val="tx1"/>
                </a:solidFill>
                <a:effectLst/>
                <a:latin typeface="+mn-lt"/>
                <a:ea typeface="+mn-ea"/>
                <a:cs typeface="+mn-cs"/>
              </a:rPr>
              <a:t>Focus on work – we will use these in our celebration presentations.</a:t>
            </a:r>
          </a:p>
          <a:p>
            <a:pPr lvl="0"/>
            <a:r>
              <a:rPr lang="en-US" sz="1200" kern="1200" dirty="0">
                <a:solidFill>
                  <a:schemeClr val="tx1"/>
                </a:solidFill>
                <a:effectLst/>
                <a:latin typeface="+mn-lt"/>
                <a:ea typeface="+mn-ea"/>
                <a:cs typeface="+mn-cs"/>
              </a:rPr>
              <a:t>We will share with our supervisors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Goals should be like your own. We do not need 80% of the time for 6 consecutive weeks. </a:t>
            </a:r>
          </a:p>
        </p:txBody>
      </p:sp>
      <p:sp>
        <p:nvSpPr>
          <p:cNvPr id="4" name="Slide Number Placeholder 3"/>
          <p:cNvSpPr>
            <a:spLocks noGrp="1"/>
          </p:cNvSpPr>
          <p:nvPr>
            <p:ph type="sldNum" sz="quarter" idx="10"/>
          </p:nvPr>
        </p:nvSpPr>
        <p:spPr/>
        <p:txBody>
          <a:bodyPr/>
          <a:lstStyle/>
          <a:p>
            <a:fld id="{17D5B2B6-EEA3-4A17-9CFA-5E09448A9AB2}" type="slidenum">
              <a:rPr lang="en-US" smtClean="0"/>
              <a:t>23</a:t>
            </a:fld>
            <a:endParaRPr lang="en-US"/>
          </a:p>
        </p:txBody>
      </p:sp>
    </p:spTree>
    <p:extLst>
      <p:ext uri="{BB962C8B-B14F-4D97-AF65-F5344CB8AC3E}">
        <p14:creationId xmlns:p14="http://schemas.microsoft.com/office/powerpoint/2010/main" val="172167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next 3 slides and read the stories that go with them. </a:t>
            </a:r>
          </a:p>
          <a:p>
            <a:endParaRPr lang="en-US" dirty="0"/>
          </a:p>
          <a:p>
            <a:r>
              <a:rPr lang="en-US" dirty="0"/>
              <a:t>Talk about what they all have in common</a:t>
            </a:r>
          </a:p>
          <a:p>
            <a:pPr marL="171450" indent="-171450">
              <a:buFont typeface="Arial" panose="020B0604020202020204" pitchFamily="34" charset="0"/>
              <a:buChar char="•"/>
            </a:pPr>
            <a:r>
              <a:rPr lang="en-US" dirty="0"/>
              <a:t>They never gave up</a:t>
            </a:r>
          </a:p>
          <a:p>
            <a:pPr marL="171450" indent="-171450">
              <a:buFont typeface="Arial" panose="020B0604020202020204" pitchFamily="34" charset="0"/>
              <a:buChar char="•"/>
            </a:pPr>
            <a:r>
              <a:rPr lang="en-US" dirty="0"/>
              <a:t>Belief in themselves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Ask the group if they know of people that have set goals. In our class, Kristie wanted to be the front desk receptionist. She set a plan and talked to the right people and is very successful in her new role. </a:t>
            </a:r>
          </a:p>
        </p:txBody>
      </p:sp>
      <p:sp>
        <p:nvSpPr>
          <p:cNvPr id="4" name="Slide Number Placeholder 3"/>
          <p:cNvSpPr>
            <a:spLocks noGrp="1"/>
          </p:cNvSpPr>
          <p:nvPr>
            <p:ph type="sldNum" sz="quarter" idx="10"/>
          </p:nvPr>
        </p:nvSpPr>
        <p:spPr/>
        <p:txBody>
          <a:bodyPr/>
          <a:lstStyle/>
          <a:p>
            <a:fld id="{17D5B2B6-EEA3-4A17-9CFA-5E09448A9AB2}" type="slidenum">
              <a:rPr lang="en-US" smtClean="0"/>
              <a:t>24</a:t>
            </a:fld>
            <a:endParaRPr lang="en-US"/>
          </a:p>
        </p:txBody>
      </p:sp>
    </p:spTree>
    <p:extLst>
      <p:ext uri="{BB962C8B-B14F-4D97-AF65-F5344CB8AC3E}">
        <p14:creationId xmlns:p14="http://schemas.microsoft.com/office/powerpoint/2010/main" val="117145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Materials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Pens/pencil for each participant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Participant packet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Name tent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Organization M/V/V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Markers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Flipchart Paper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Yes/No/ Maybe cards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 scan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Flipchart with the topics that will be covered in class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different colored sticker for each person. </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2</a:t>
            </a:fld>
            <a:endParaRPr lang="en-US"/>
          </a:p>
        </p:txBody>
      </p:sp>
    </p:spTree>
    <p:extLst>
      <p:ext uri="{BB962C8B-B14F-4D97-AF65-F5344CB8AC3E}">
        <p14:creationId xmlns:p14="http://schemas.microsoft.com/office/powerpoint/2010/main" val="268163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J.K. Rowling </a:t>
            </a:r>
          </a:p>
          <a:p>
            <a:r>
              <a:rPr lang="en-US" sz="1200" kern="1200" dirty="0">
                <a:solidFill>
                  <a:schemeClr val="tx1"/>
                </a:solidFill>
                <a:effectLst/>
                <a:latin typeface="+mn-lt"/>
                <a:ea typeface="+mn-ea"/>
                <a:cs typeface="+mn-cs"/>
              </a:rPr>
              <a:t>Had just gotten a divorce, was on government aid, and could barely afford to feed her baby in 1994, just three years before the first Harry Potter book, </a:t>
            </a:r>
            <a:r>
              <a:rPr lang="en-US" sz="1200" i="1" kern="1200" dirty="0">
                <a:solidFill>
                  <a:schemeClr val="tx1"/>
                </a:solidFill>
                <a:effectLst/>
                <a:latin typeface="+mn-lt"/>
                <a:ea typeface="+mn-ea"/>
                <a:cs typeface="+mn-cs"/>
              </a:rPr>
              <a:t>Harry Potter and The Philosopher’s Stone</a:t>
            </a:r>
            <a:r>
              <a:rPr lang="en-US" sz="1200" kern="1200" dirty="0">
                <a:solidFill>
                  <a:schemeClr val="tx1"/>
                </a:solidFill>
                <a:effectLst/>
                <a:latin typeface="+mn-lt"/>
                <a:ea typeface="+mn-ea"/>
                <a:cs typeface="+mn-cs"/>
              </a:rPr>
              <a:t>, was published. When she was shopping it out, she was so poor she couldn’t afford a computer or even the cost of photocopying the 90,000-word novel, so she manually typed out each version to send to publishers. It was rejected dozens of times until finally Bloomsbury, a small London publisher, gave it a second chance after the CEO’s eight-year-old daughter fell in love with it.</a:t>
            </a:r>
          </a:p>
        </p:txBody>
      </p:sp>
      <p:sp>
        <p:nvSpPr>
          <p:cNvPr id="4" name="Slide Number Placeholder 3"/>
          <p:cNvSpPr>
            <a:spLocks noGrp="1"/>
          </p:cNvSpPr>
          <p:nvPr>
            <p:ph type="sldNum" sz="quarter" idx="10"/>
          </p:nvPr>
        </p:nvSpPr>
        <p:spPr/>
        <p:txBody>
          <a:bodyPr/>
          <a:lstStyle/>
          <a:p>
            <a:fld id="{17D5B2B6-EEA3-4A17-9CFA-5E09448A9AB2}" type="slidenum">
              <a:rPr lang="en-US" smtClean="0"/>
              <a:t>25</a:t>
            </a:fld>
            <a:endParaRPr lang="en-US"/>
          </a:p>
        </p:txBody>
      </p:sp>
    </p:spTree>
    <p:extLst>
      <p:ext uri="{BB962C8B-B14F-4D97-AF65-F5344CB8AC3E}">
        <p14:creationId xmlns:p14="http://schemas.microsoft.com/office/powerpoint/2010/main" val="366814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Colonel Harland Sanders </a:t>
            </a:r>
          </a:p>
          <a:p>
            <a:r>
              <a:rPr lang="en-US" sz="1200" kern="1200" dirty="0">
                <a:solidFill>
                  <a:schemeClr val="tx1"/>
                </a:solidFill>
                <a:effectLst/>
                <a:latin typeface="+mn-lt"/>
                <a:ea typeface="+mn-ea"/>
                <a:cs typeface="+mn-cs"/>
              </a:rPr>
              <a:t>Was fired from a variety of jobs throughout his career before he first started cooking chicken in his roadside Shell Service Station in 1930, when he was 40 years old. His gas station didn’t actually have a restaurant, so he served diners in his attached personal living quarters. Over the next 10 years, he perfected his “Secret Recipe” for his famous fried chicken and moved onto bigger locations. People loved his chicken. However, as the interstate came through the Kentucky town where the Colonel’s restaurant was located in the 1950s, it took away important road traffic, and the Colonel was forced to close his business and retire, essentially broke. He set out to find restaurants who would franchise his secret recipe—he wanted a nickel for each piece of chicken sold. He drove around, sleeping in his car, and was rejected more than 1,000 times before finally finding his first partner.</a:t>
            </a:r>
          </a:p>
        </p:txBody>
      </p:sp>
      <p:sp>
        <p:nvSpPr>
          <p:cNvPr id="4" name="Slide Number Placeholder 3"/>
          <p:cNvSpPr>
            <a:spLocks noGrp="1"/>
          </p:cNvSpPr>
          <p:nvPr>
            <p:ph type="sldNum" sz="quarter" idx="10"/>
          </p:nvPr>
        </p:nvSpPr>
        <p:spPr/>
        <p:txBody>
          <a:bodyPr/>
          <a:lstStyle/>
          <a:p>
            <a:fld id="{17D5B2B6-EEA3-4A17-9CFA-5E09448A9AB2}" type="slidenum">
              <a:rPr lang="en-US" smtClean="0"/>
              <a:t>26</a:t>
            </a:fld>
            <a:endParaRPr lang="en-US"/>
          </a:p>
        </p:txBody>
      </p:sp>
    </p:spTree>
    <p:extLst>
      <p:ext uri="{BB962C8B-B14F-4D97-AF65-F5344CB8AC3E}">
        <p14:creationId xmlns:p14="http://schemas.microsoft.com/office/powerpoint/2010/main" val="1348920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Oprah Winfrey</a:t>
            </a:r>
          </a:p>
          <a:p>
            <a:r>
              <a:rPr lang="en-US" sz="1200" kern="1200" dirty="0">
                <a:solidFill>
                  <a:schemeClr val="tx1"/>
                </a:solidFill>
                <a:effectLst/>
                <a:latin typeface="+mn-lt"/>
                <a:ea typeface="+mn-ea"/>
                <a:cs typeface="+mn-cs"/>
              </a:rPr>
              <a:t>She dealt with a lot throughout her public life—criticism about her weight, racism, intrusive questions—but she never let it get in the way of her ambition and drive. When you look at her childhood, her personal triumphs are cast in an even more remarkable light. Growing up, Oprah was reportedly harmed by family members.  But Oprah persevered, going on to finish high school as an honors student, earning a full scholarship to college, and working her way up through the ranks of television, from a local network anchor in Nashville to an international superstar and creator of her OWN network.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Aske the group – Who else can they think of? </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27</a:t>
            </a:fld>
            <a:endParaRPr lang="en-US"/>
          </a:p>
        </p:txBody>
      </p:sp>
    </p:spTree>
    <p:extLst>
      <p:ext uri="{BB962C8B-B14F-4D97-AF65-F5344CB8AC3E}">
        <p14:creationId xmlns:p14="http://schemas.microsoft.com/office/powerpoint/2010/main" val="195852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are being offered this opportunity because of a grant to MDI.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MDI is a non-profit manufacturer of standard and custom corrugated plastic as well as a provider of assembly and environmental services. For over 50 years, MDI has provided meaningful employment in an inclusive environment with nearly half of its 400 employees being people with disabilities. It has four locations throughout Minnesota including Cohasset, Grand Rapids, Hibbing and Minneapolis. MDI also provides job placement assistance to help people with disabilities secure employment at area businesses that pay a competitive wage.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work skills training program was originally launched in 2017, and 120 MDI employees and community members successfully completed it to date. Through a partnership with Advanced Minnesota, training is open to MDI employees, members of the public, and area high school students with disabilities who are approaching graduation and in need of assistance with transition to employment. </a:t>
            </a:r>
          </a:p>
        </p:txBody>
      </p:sp>
      <p:sp>
        <p:nvSpPr>
          <p:cNvPr id="4" name="Slide Number Placeholder 3"/>
          <p:cNvSpPr>
            <a:spLocks noGrp="1"/>
          </p:cNvSpPr>
          <p:nvPr>
            <p:ph type="sldNum" sz="quarter" idx="10"/>
          </p:nvPr>
        </p:nvSpPr>
        <p:spPr/>
        <p:txBody>
          <a:bodyPr/>
          <a:lstStyle/>
          <a:p>
            <a:fld id="{17D5B2B6-EEA3-4A17-9CFA-5E09448A9AB2}" type="slidenum">
              <a:rPr lang="en-US" smtClean="0"/>
              <a:t>4</a:t>
            </a:fld>
            <a:endParaRPr lang="en-US"/>
          </a:p>
        </p:txBody>
      </p:sp>
    </p:spTree>
    <p:extLst>
      <p:ext uri="{BB962C8B-B14F-4D97-AF65-F5344CB8AC3E}">
        <p14:creationId xmlns:p14="http://schemas.microsoft.com/office/powerpoint/2010/main" val="410919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Work Skills 101 (WS101) now called Career Skills curriculum was designed, developed, and piloted for Minnesota Diversified Industries (MDI) by Maven Perspectives LLC in 2017. It has been updated and modified as we learn more about what works best for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an integrated, strengths based, soft skills development program.  Fundamental to the program is that it was built to apply to all learners.  It honors the strengths of individuals (where they are at) and grows their strengths and skills from each unique starting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recommended cohort size is a maximum of 10 participants to ensure individual attention and to build a cohesive team.  A support person may be necessary.   It is 11 sessions and a Graduation Ceremony.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recommended session sequence is provided here. Trainers are encouraged to be flexible with the sequence and to rearrange the session topics, as needed, to meet participants “where they 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recommended that trainers read the program curriculum in its entirety prior to the start of any cohort.  Interjecting tidbits from both future and past topic areas into all sessions wherever possible, enables participants to hear the information multiple, repetitive times and will assist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Every session should point to the mission/vision/values of the company. Major themes that should be woven throughout the program include: “We are all human.” “You are the CEO of your own life.” “Yet! You haven’t done/learned/experienced it yet.”  Every session should give participants the opportunity to stand and speak in front of the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Over 120 participants to date in 101 and many more in 201</a:t>
            </a:r>
          </a:p>
        </p:txBody>
      </p:sp>
      <p:sp>
        <p:nvSpPr>
          <p:cNvPr id="4" name="Slide Number Placeholder 3"/>
          <p:cNvSpPr>
            <a:spLocks noGrp="1"/>
          </p:cNvSpPr>
          <p:nvPr>
            <p:ph type="sldNum" sz="quarter" idx="10"/>
          </p:nvPr>
        </p:nvSpPr>
        <p:spPr/>
        <p:txBody>
          <a:bodyPr/>
          <a:lstStyle/>
          <a:p>
            <a:fld id="{17D5B2B6-EEA3-4A17-9CFA-5E09448A9AB2}" type="slidenum">
              <a:rPr lang="en-US" smtClean="0"/>
              <a:t>5</a:t>
            </a:fld>
            <a:endParaRPr lang="en-US"/>
          </a:p>
        </p:txBody>
      </p:sp>
    </p:spTree>
    <p:extLst>
      <p:ext uri="{BB962C8B-B14F-4D97-AF65-F5344CB8AC3E}">
        <p14:creationId xmlns:p14="http://schemas.microsoft.com/office/powerpoint/2010/main" val="156712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is an icebreaker?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 icebreaker is an activity, game, or event that is used to welcome people and warm up the conversation among participants in a meeting, training class, team building session, or another event. Any event that requires people to comfortably interact with each other is an opportunity to use an icebreaker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will have an icebreaker at the beginning of each class, to help you get comfortable talking in front of a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each person to stand up and share their name, a job they would love to have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the group “ why is it important to get comfortable talking in front of a group? How will that help us in our jobs? </a:t>
            </a:r>
          </a:p>
        </p:txBody>
      </p:sp>
      <p:sp>
        <p:nvSpPr>
          <p:cNvPr id="4" name="Slide Number Placeholder 3"/>
          <p:cNvSpPr>
            <a:spLocks noGrp="1"/>
          </p:cNvSpPr>
          <p:nvPr>
            <p:ph type="sldNum" sz="quarter" idx="10"/>
          </p:nvPr>
        </p:nvSpPr>
        <p:spPr/>
        <p:txBody>
          <a:bodyPr/>
          <a:lstStyle/>
          <a:p>
            <a:fld id="{17D5B2B6-EEA3-4A17-9CFA-5E09448A9AB2}" type="slidenum">
              <a:rPr lang="en-US" smtClean="0"/>
              <a:t>8</a:t>
            </a:fld>
            <a:endParaRPr lang="en-US"/>
          </a:p>
        </p:txBody>
      </p:sp>
    </p:spTree>
    <p:extLst>
      <p:ext uri="{BB962C8B-B14F-4D97-AF65-F5344CB8AC3E}">
        <p14:creationId xmlns:p14="http://schemas.microsoft.com/office/powerpoint/2010/main" val="402244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Read out loud the roles and responsibilities of the participant and the instructor's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Participants Role: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learn, participate and make changes that will help you in your 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fun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Discover your strengths and how they contribute to your success, MDI’s success and to community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My Role as a trainer: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Present new idea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Create a learning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Help you see your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Prepare you with information to live your best work life</a:t>
            </a:r>
          </a:p>
        </p:txBody>
      </p:sp>
      <p:sp>
        <p:nvSpPr>
          <p:cNvPr id="4" name="Slide Number Placeholder 3"/>
          <p:cNvSpPr>
            <a:spLocks noGrp="1"/>
          </p:cNvSpPr>
          <p:nvPr>
            <p:ph type="sldNum" sz="quarter" idx="10"/>
          </p:nvPr>
        </p:nvSpPr>
        <p:spPr/>
        <p:txBody>
          <a:bodyPr/>
          <a:lstStyle/>
          <a:p>
            <a:fld id="{17D5B2B6-EEA3-4A17-9CFA-5E09448A9AB2}" type="slidenum">
              <a:rPr lang="en-US" smtClean="0"/>
              <a:t>9</a:t>
            </a:fld>
            <a:endParaRPr lang="en-US"/>
          </a:p>
        </p:txBody>
      </p:sp>
    </p:spTree>
    <p:extLst>
      <p:ext uri="{BB962C8B-B14F-4D97-AF65-F5344CB8AC3E}">
        <p14:creationId xmlns:p14="http://schemas.microsoft.com/office/powerpoint/2010/main" val="283493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what is CEO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CEO is being the boss. We are the CEO/Boss of our own lives.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that we are responsible for the things that happen in our lives. We are in 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questions and ask the group who is responsible.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if we are late for work – who is responsible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we come to work without our lunch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are late coming back from break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get the job we were hoping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get a raise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forget to do our laundry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to take responsibility for ourselves in every situation. Move away from blaming others or waiting for other to make things better for 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 this theme often during the training</a:t>
            </a:r>
          </a:p>
        </p:txBody>
      </p:sp>
      <p:sp>
        <p:nvSpPr>
          <p:cNvPr id="4" name="Slide Number Placeholder 3"/>
          <p:cNvSpPr>
            <a:spLocks noGrp="1"/>
          </p:cNvSpPr>
          <p:nvPr>
            <p:ph type="sldNum" sz="quarter" idx="10"/>
          </p:nvPr>
        </p:nvSpPr>
        <p:spPr/>
        <p:txBody>
          <a:bodyPr/>
          <a:lstStyle/>
          <a:p>
            <a:fld id="{17D5B2B6-EEA3-4A17-9CFA-5E09448A9AB2}" type="slidenum">
              <a:rPr lang="en-US" smtClean="0"/>
              <a:t>10</a:t>
            </a:fld>
            <a:endParaRPr lang="en-US"/>
          </a:p>
        </p:txBody>
      </p:sp>
    </p:spTree>
    <p:extLst>
      <p:ext uri="{BB962C8B-B14F-4D97-AF65-F5344CB8AC3E}">
        <p14:creationId xmlns:p14="http://schemas.microsoft.com/office/powerpoint/2010/main" val="7047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the next 2 slides. Describe the topics and have them on a flipchart.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each participant to put one color sticker on the topic they think they know the most about or are really good at, ask them to put a sticker on the one thing they would like to learn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are also working on helping people to be comfortable speaking in front of a group. </a:t>
            </a:r>
          </a:p>
        </p:txBody>
      </p:sp>
      <p:sp>
        <p:nvSpPr>
          <p:cNvPr id="4" name="Slide Number Placeholder 3"/>
          <p:cNvSpPr>
            <a:spLocks noGrp="1"/>
          </p:cNvSpPr>
          <p:nvPr>
            <p:ph type="sldNum" sz="quarter" idx="10"/>
          </p:nvPr>
        </p:nvSpPr>
        <p:spPr/>
        <p:txBody>
          <a:bodyPr/>
          <a:lstStyle/>
          <a:p>
            <a:fld id="{17D5B2B6-EEA3-4A17-9CFA-5E09448A9AB2}" type="slidenum">
              <a:rPr lang="en-US" smtClean="0"/>
              <a:t>11</a:t>
            </a:fld>
            <a:endParaRPr lang="en-US"/>
          </a:p>
        </p:txBody>
      </p:sp>
    </p:spTree>
    <p:extLst>
      <p:ext uri="{BB962C8B-B14F-4D97-AF65-F5344CB8AC3E}">
        <p14:creationId xmlns:p14="http://schemas.microsoft.com/office/powerpoint/2010/main" val="99390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class will have a thought for the day. Share the thought for the day and ask the group what it means to them. Share what it means to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change the thought for the day if you have one that fits better for you. </a:t>
            </a:r>
          </a:p>
        </p:txBody>
      </p:sp>
      <p:sp>
        <p:nvSpPr>
          <p:cNvPr id="4" name="Slide Number Placeholder 3"/>
          <p:cNvSpPr>
            <a:spLocks noGrp="1"/>
          </p:cNvSpPr>
          <p:nvPr>
            <p:ph type="sldNum" sz="quarter" idx="10"/>
          </p:nvPr>
        </p:nvSpPr>
        <p:spPr/>
        <p:txBody>
          <a:bodyPr/>
          <a:lstStyle/>
          <a:p>
            <a:fld id="{17D5B2B6-EEA3-4A17-9CFA-5E09448A9AB2}" type="slidenum">
              <a:rPr lang="en-US" smtClean="0"/>
              <a:t>13</a:t>
            </a:fld>
            <a:endParaRPr lang="en-US"/>
          </a:p>
        </p:txBody>
      </p:sp>
    </p:spTree>
    <p:extLst>
      <p:ext uri="{BB962C8B-B14F-4D97-AF65-F5344CB8AC3E}">
        <p14:creationId xmlns:p14="http://schemas.microsoft.com/office/powerpoint/2010/main" val="37508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C69D4-DAD3-4298-8176-4C390C3ECE8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11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07112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426644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34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C69D4-DAD3-4298-8176-4C390C3ECE8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385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C69D4-DAD3-4298-8176-4C390C3ECE87}"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04898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C69D4-DAD3-4298-8176-4C390C3ECE87}"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4565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C69D4-DAD3-4298-8176-4C390C3ECE87}"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9222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69D4-DAD3-4298-8176-4C390C3ECE87}"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588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5794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427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69D4-DAD3-4298-8176-4C390C3ECE87}" type="datetimeFigureOut">
              <a:rPr lang="en-US" smtClean="0"/>
              <a:t>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E2799-0244-4365-A498-4A760267266F}" type="slidenum">
              <a:rPr lang="en-US" smtClean="0"/>
              <a:t>‹#›</a:t>
            </a:fld>
            <a:endParaRPr lang="en-US"/>
          </a:p>
        </p:txBody>
      </p:sp>
    </p:spTree>
    <p:extLst>
      <p:ext uri="{BB962C8B-B14F-4D97-AF65-F5344CB8AC3E}">
        <p14:creationId xmlns:p14="http://schemas.microsoft.com/office/powerpoint/2010/main" val="2741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pixabay.com/en/clouds-weather-speech-bubbles-rain-146714/" TargetMode="External"/><Relationship Id="rId5" Type="http://schemas.openxmlformats.org/officeDocument/2006/relationships/image" Target="../media/image19.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pixabay.com/en/clouds-weather-speech-bubbles-rain-146714/" TargetMode="External"/><Relationship Id="rId5" Type="http://schemas.openxmlformats.org/officeDocument/2006/relationships/image" Target="../media/image19.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tarsvcs.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mdi.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cid:571a9235-72d9-4234-9ae4-22fb717e50fa@MDI.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t>Session 1</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a:t>
            </a:fld>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a:extLst>
              <a:ext uri="{FF2B5EF4-FFF2-40B4-BE49-F238E27FC236}">
                <a16:creationId xmlns:a16="http://schemas.microsoft.com/office/drawing/2014/main" id="{7E5E38BD-C508-4C2B-B663-BAC0E1412C6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438400" y="1696593"/>
            <a:ext cx="7315200" cy="1883664"/>
          </a:xfrm>
          <a:prstGeom prst="rect">
            <a:avLst/>
          </a:prstGeom>
          <a:solidFill>
            <a:srgbClr val="FFFFFF"/>
          </a:solidFill>
        </p:spPr>
      </p:pic>
    </p:spTree>
    <p:extLst>
      <p:ext uri="{BB962C8B-B14F-4D97-AF65-F5344CB8AC3E}">
        <p14:creationId xmlns:p14="http://schemas.microsoft.com/office/powerpoint/2010/main" val="9085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524000" y="1066650"/>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dirty="0">
                <a:solidFill>
                  <a:prstClr val="black"/>
                </a:solidFill>
              </a:rPr>
              <a:t>Program Theme</a:t>
            </a:r>
          </a:p>
        </p:txBody>
      </p: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sz="4000" dirty="0">
                <a:solidFill>
                  <a:prstClr val="black"/>
                </a:solidFill>
              </a:rPr>
              <a:t>We are each the CEO of our own lives.</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spTree>
    <p:extLst>
      <p:ext uri="{BB962C8B-B14F-4D97-AF65-F5344CB8AC3E}">
        <p14:creationId xmlns:p14="http://schemas.microsoft.com/office/powerpoint/2010/main" val="108011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What we will learn</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1753075"/>
            <a:ext cx="10515600" cy="3927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US" dirty="0">
                <a:solidFill>
                  <a:prstClr val="black"/>
                </a:solidFill>
              </a:rPr>
              <a:t>Mission, Vision and Values</a:t>
            </a:r>
          </a:p>
          <a:p>
            <a:pPr marL="342900" lvl="0" indent="-342900" algn="l">
              <a:buFont typeface="Arial" panose="020B0604020202020204" pitchFamily="34" charset="0"/>
              <a:buChar char="•"/>
            </a:pPr>
            <a:r>
              <a:rPr lang="en-US" dirty="0">
                <a:solidFill>
                  <a:prstClr val="black"/>
                </a:solidFill>
              </a:rPr>
              <a:t>Proper greetings</a:t>
            </a:r>
          </a:p>
          <a:p>
            <a:pPr marL="342900" lvl="0" indent="-342900" algn="l">
              <a:buFont typeface="Arial" panose="020B0604020202020204" pitchFamily="34" charset="0"/>
              <a:buChar char="•"/>
            </a:pPr>
            <a:r>
              <a:rPr lang="en-US" dirty="0">
                <a:solidFill>
                  <a:prstClr val="black"/>
                </a:solidFill>
              </a:rPr>
              <a:t>Goal Setting</a:t>
            </a:r>
          </a:p>
          <a:p>
            <a:pPr marL="342900" lvl="0" indent="-342900" algn="l">
              <a:buFont typeface="Arial" panose="020B0604020202020204" pitchFamily="34" charset="0"/>
              <a:buChar char="•"/>
            </a:pPr>
            <a:r>
              <a:rPr lang="en-US" dirty="0">
                <a:solidFill>
                  <a:prstClr val="black"/>
                </a:solidFill>
              </a:rPr>
              <a:t>Attitude and Grit </a:t>
            </a:r>
          </a:p>
          <a:p>
            <a:pPr marL="342900" lvl="0" indent="-342900" algn="l">
              <a:buFont typeface="Arial" panose="020B0604020202020204" pitchFamily="34" charset="0"/>
              <a:buChar char="•"/>
            </a:pPr>
            <a:r>
              <a:rPr lang="en-US" dirty="0">
                <a:solidFill>
                  <a:prstClr val="black"/>
                </a:solidFill>
              </a:rPr>
              <a:t>Time Management and Punctuality</a:t>
            </a:r>
          </a:p>
          <a:p>
            <a:pPr marL="342900" lvl="0" indent="-342900" algn="l">
              <a:buFont typeface="Arial" panose="020B0604020202020204" pitchFamily="34" charset="0"/>
              <a:buChar char="•"/>
            </a:pPr>
            <a:r>
              <a:rPr lang="en-US" dirty="0">
                <a:solidFill>
                  <a:prstClr val="black"/>
                </a:solidFill>
              </a:rPr>
              <a:t>Initiative and Leadership</a:t>
            </a:r>
          </a:p>
          <a:p>
            <a:pPr marL="342900" lvl="0" indent="-342900" algn="l">
              <a:buFont typeface="Arial" panose="020B0604020202020204" pitchFamily="34" charset="0"/>
              <a:buChar char="•"/>
            </a:pPr>
            <a:r>
              <a:rPr lang="en-US" dirty="0">
                <a:solidFill>
                  <a:prstClr val="black"/>
                </a:solidFill>
              </a:rPr>
              <a:t>Understanding Personality Type </a:t>
            </a:r>
          </a:p>
          <a:p>
            <a:pPr marL="342900" lvl="0" indent="-342900" algn="l">
              <a:buFont typeface="Arial" panose="020B0604020202020204" pitchFamily="34" charset="0"/>
              <a:buChar char="•"/>
            </a:pPr>
            <a:r>
              <a:rPr lang="en-US" dirty="0">
                <a:solidFill>
                  <a:prstClr val="black"/>
                </a:solidFill>
              </a:rPr>
              <a:t>Communication Skills – Feedback and Criticism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6694336" y="1753075"/>
            <a:ext cx="5383235" cy="3596952"/>
          </a:xfrm>
          <a:prstGeom prst="rect">
            <a:avLst/>
          </a:prstGeom>
        </p:spPr>
      </p:pic>
    </p:spTree>
    <p:extLst>
      <p:ext uri="{BB962C8B-B14F-4D97-AF65-F5344CB8AC3E}">
        <p14:creationId xmlns:p14="http://schemas.microsoft.com/office/powerpoint/2010/main" val="403170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What we will learn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1847654"/>
            <a:ext cx="10515600" cy="37424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US" dirty="0">
                <a:solidFill>
                  <a:prstClr val="black"/>
                </a:solidFill>
              </a:rPr>
              <a:t>The Importance of Reputation </a:t>
            </a:r>
          </a:p>
          <a:p>
            <a:pPr marL="342900" lvl="0" indent="-342900" algn="l">
              <a:buFont typeface="Arial" panose="020B0604020202020204" pitchFamily="34" charset="0"/>
              <a:buChar char="•"/>
            </a:pPr>
            <a:r>
              <a:rPr lang="en-US" dirty="0">
                <a:solidFill>
                  <a:prstClr val="black"/>
                </a:solidFill>
              </a:rPr>
              <a:t>Work Efficiency</a:t>
            </a:r>
          </a:p>
          <a:p>
            <a:pPr marL="342900" lvl="0" indent="-342900" algn="l">
              <a:buFont typeface="Arial" panose="020B0604020202020204" pitchFamily="34" charset="0"/>
              <a:buChar char="•"/>
            </a:pPr>
            <a:r>
              <a:rPr lang="en-US" dirty="0">
                <a:solidFill>
                  <a:prstClr val="black"/>
                </a:solidFill>
              </a:rPr>
              <a:t>Teamwork</a:t>
            </a:r>
          </a:p>
          <a:p>
            <a:pPr marL="342900" lvl="0" indent="-342900" algn="l">
              <a:buFont typeface="Arial" panose="020B0604020202020204" pitchFamily="34" charset="0"/>
              <a:buChar char="•"/>
            </a:pPr>
            <a:r>
              <a:rPr lang="en-US" dirty="0">
                <a:solidFill>
                  <a:prstClr val="black"/>
                </a:solidFill>
              </a:rPr>
              <a:t>Problem Solving and Critical Thinking</a:t>
            </a:r>
          </a:p>
          <a:p>
            <a:pPr marL="342900" lvl="0" indent="-342900" algn="l">
              <a:buFont typeface="Arial" panose="020B0604020202020204" pitchFamily="34" charset="0"/>
              <a:buChar char="•"/>
            </a:pPr>
            <a:r>
              <a:rPr lang="en-US" dirty="0">
                <a:solidFill>
                  <a:prstClr val="black"/>
                </a:solidFill>
              </a:rPr>
              <a:t>Workplace Culture</a:t>
            </a:r>
          </a:p>
          <a:p>
            <a:pPr marL="342900" lvl="0" indent="-342900" algn="l">
              <a:buFont typeface="Arial" panose="020B0604020202020204" pitchFamily="34" charset="0"/>
              <a:buChar char="•"/>
            </a:pPr>
            <a:r>
              <a:rPr lang="en-US" dirty="0">
                <a:solidFill>
                  <a:prstClr val="black"/>
                </a:solidFill>
              </a:rPr>
              <a:t>Community Connection and Social Capital</a:t>
            </a:r>
          </a:p>
          <a:p>
            <a:pPr marL="342900" lvl="0" indent="-342900" algn="l">
              <a:buFont typeface="Arial" panose="020B0604020202020204" pitchFamily="34" charset="0"/>
              <a:buChar char="•"/>
            </a:pPr>
            <a:r>
              <a:rPr lang="en-US" dirty="0">
                <a:solidFill>
                  <a:prstClr val="black"/>
                </a:solidFill>
              </a:rPr>
              <a:t>Preparing for Interviews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6694336" y="1753075"/>
            <a:ext cx="5383235" cy="3596952"/>
          </a:xfrm>
          <a:prstGeom prst="rect">
            <a:avLst/>
          </a:prstGeom>
        </p:spPr>
      </p:pic>
    </p:spTree>
    <p:extLst>
      <p:ext uri="{BB962C8B-B14F-4D97-AF65-F5344CB8AC3E}">
        <p14:creationId xmlns:p14="http://schemas.microsoft.com/office/powerpoint/2010/main" val="129993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Thought for the Day</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graphicFrame>
        <p:nvGraphicFramePr>
          <p:cNvPr id="13" name="Text Placeholder 2">
            <a:extLst>
              <a:ext uri="{FF2B5EF4-FFF2-40B4-BE49-F238E27FC236}">
                <a16:creationId xmlns:a16="http://schemas.microsoft.com/office/drawing/2014/main" id="{48B48B89-8B71-4BC1-8AD4-AA3E41C32780}"/>
              </a:ext>
            </a:extLst>
          </p:cNvPr>
          <p:cNvGraphicFramePr>
            <a:graphicFrameLocks/>
          </p:cNvGraphicFramePr>
          <p:nvPr/>
        </p:nvGraphicFramePr>
        <p:xfrm>
          <a:off x="609600" y="1600201"/>
          <a:ext cx="10972800" cy="411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1038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838200" y="1772240"/>
            <a:ext cx="10515600" cy="378014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Mission</a:t>
            </a:r>
            <a:r>
              <a:rPr lang="en-US" sz="3600" dirty="0"/>
              <a:t> – Serving people with disabilities by offering inclusive employment opportunities and production services. </a:t>
            </a:r>
          </a:p>
          <a:p>
            <a:pPr algn="l"/>
            <a:r>
              <a:rPr lang="en-US" sz="3600" b="1" dirty="0"/>
              <a:t>Vision</a:t>
            </a:r>
            <a:r>
              <a:rPr lang="en-US" sz="3600" dirty="0"/>
              <a:t> – Meaningful employment opportunities for all people. </a:t>
            </a:r>
          </a:p>
          <a:p>
            <a:pPr algn="l"/>
            <a:r>
              <a:rPr lang="en-US" sz="3600" b="1" dirty="0"/>
              <a:t>Values</a:t>
            </a:r>
            <a:r>
              <a:rPr lang="en-US" sz="3600" dirty="0"/>
              <a:t> – Employee and Customer First, Positive Attitude, Respectful, Do the Right Thing, Empower individual Ability</a:t>
            </a:r>
          </a:p>
        </p:txBody>
      </p:sp>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6344239" y="331771"/>
            <a:ext cx="522800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Mission, Vision, Values of MDI </a:t>
            </a:r>
          </a:p>
        </p:txBody>
      </p:sp>
      <p:cxnSp>
        <p:nvCxnSpPr>
          <p:cNvPr id="12" name="Straight Connector 11"/>
          <p:cNvCxnSpPr/>
          <p:nvPr/>
        </p:nvCxnSpPr>
        <p:spPr>
          <a:xfrm>
            <a:off x="7126664" y="890649"/>
            <a:ext cx="4445576"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39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Mission Moments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p:spPr>
      </p:pic>
    </p:spTree>
    <p:extLst>
      <p:ext uri="{BB962C8B-B14F-4D97-AF65-F5344CB8AC3E}">
        <p14:creationId xmlns:p14="http://schemas.microsoft.com/office/powerpoint/2010/main" val="141557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475457" y="331771"/>
            <a:ext cx="4096784"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Professional Greeting</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3" name="Picture 4" descr="101 Funny Ways To Say Hello To People">
            <a:extLst>
              <a:ext uri="{FF2B5EF4-FFF2-40B4-BE49-F238E27FC236}">
                <a16:creationId xmlns:a16="http://schemas.microsoft.com/office/drawing/2014/main" id="{4A3866DE-AE77-4584-9BD0-9F00F59C3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716" y="1367511"/>
            <a:ext cx="3672568" cy="4122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0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843389" y="331771"/>
            <a:ext cx="3728852"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Professional Greeting</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3" name="Picture 4" descr="Smiling Office Manager Image &amp; Photo (Free Trial) | Bigstock">
            <a:extLst>
              <a:ext uri="{FF2B5EF4-FFF2-40B4-BE49-F238E27FC236}">
                <a16:creationId xmlns:a16="http://schemas.microsoft.com/office/drawing/2014/main" id="{4F8FDCEF-1261-41A2-84EA-AC8961C536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87"/>
          <a:stretch/>
        </p:blipFill>
        <p:spPr bwMode="auto">
          <a:xfrm>
            <a:off x="2435225" y="1600200"/>
            <a:ext cx="3430588" cy="216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descr="Coping with COVID-19: Local Leaders Share Their Insights - Biz New Orleans">
            <a:extLst>
              <a:ext uri="{FF2B5EF4-FFF2-40B4-BE49-F238E27FC236}">
                <a16:creationId xmlns:a16="http://schemas.microsoft.com/office/drawing/2014/main" id="{08FFF7AA-9B05-42E2-B208-029DB3CF18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225" y="3814763"/>
            <a:ext cx="3430588" cy="1897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0" descr="The Importance of Wearing Masks – World Medical Card">
            <a:extLst>
              <a:ext uri="{FF2B5EF4-FFF2-40B4-BE49-F238E27FC236}">
                <a16:creationId xmlns:a16="http://schemas.microsoft.com/office/drawing/2014/main" id="{A866070E-B21C-4E5B-84BE-ECD3058BEE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613" y="1600200"/>
            <a:ext cx="3841750" cy="2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descr="5 Things Leaders Can Learn From Factory Workers">
            <a:extLst>
              <a:ext uri="{FF2B5EF4-FFF2-40B4-BE49-F238E27FC236}">
                <a16:creationId xmlns:a16="http://schemas.microsoft.com/office/drawing/2014/main" id="{21404A6E-22DE-400D-8883-226CF5E6C7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6613" y="4189413"/>
            <a:ext cx="384175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07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051249" y="331771"/>
            <a:ext cx="452099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Getting to know each other</a:t>
            </a:r>
          </a:p>
        </p:txBody>
      </p:sp>
      <p:cxnSp>
        <p:nvCxnSpPr>
          <p:cNvPr id="12" name="Straight Connector 11"/>
          <p:cNvCxnSpPr/>
          <p:nvPr/>
        </p:nvCxnSpPr>
        <p:spPr>
          <a:xfrm flipV="1">
            <a:off x="7522590" y="890649"/>
            <a:ext cx="4049650" cy="4897"/>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3" name="Picture 2" descr="The Do's and Don'ts of Brand Partnerships - Fourth Source">
            <a:extLst>
              <a:ext uri="{FF2B5EF4-FFF2-40B4-BE49-F238E27FC236}">
                <a16:creationId xmlns:a16="http://schemas.microsoft.com/office/drawing/2014/main" id="{26715E62-12AA-4D79-9292-110AFDC96F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5910" b="15910"/>
          <a:stretch>
            <a:fillRect/>
          </a:stretch>
        </p:blipFill>
        <p:spPr bwMode="auto">
          <a:xfrm>
            <a:off x="2389717" y="1613555"/>
            <a:ext cx="7315200" cy="3660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6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524000" y="1066650"/>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dirty="0"/>
              <a:t>10 Minute Break</a:t>
            </a:r>
            <a:endPar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spTree>
    <p:extLst>
      <p:ext uri="{BB962C8B-B14F-4D97-AF65-F5344CB8AC3E}">
        <p14:creationId xmlns:p14="http://schemas.microsoft.com/office/powerpoint/2010/main" val="347560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6483097" y="331771"/>
            <a:ext cx="5089144"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Preparation slide – Hide this slide</a:t>
            </a:r>
          </a:p>
        </p:txBody>
      </p:sp>
      <p:cxnSp>
        <p:nvCxnSpPr>
          <p:cNvPr id="17" name="Straight Connector 16"/>
          <p:cNvCxnSpPr/>
          <p:nvPr/>
        </p:nvCxnSpPr>
        <p:spPr>
          <a:xfrm>
            <a:off x="6684264" y="890649"/>
            <a:ext cx="4887976"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a:t>
            </a:fld>
            <a:endParaRPr lang="en-US" dirty="0"/>
          </a:p>
        </p:txBody>
      </p:sp>
      <p:sp>
        <p:nvSpPr>
          <p:cNvPr id="20" name="Content Placeholder 2"/>
          <p:cNvSpPr txBox="1">
            <a:spLocks/>
          </p:cNvSpPr>
          <p:nvPr/>
        </p:nvSpPr>
        <p:spPr>
          <a:xfrm>
            <a:off x="838200" y="1901953"/>
            <a:ext cx="10515600" cy="3648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Have the room set up in a large u-shape or large square</a:t>
            </a:r>
          </a:p>
          <a:p>
            <a:pPr algn="l"/>
            <a:r>
              <a:rPr lang="en-US" dirty="0"/>
              <a:t>Mission/Vision and Values Poster on wall</a:t>
            </a:r>
          </a:p>
          <a:p>
            <a:pPr algn="l"/>
            <a:r>
              <a:rPr lang="en-US" dirty="0"/>
              <a:t>Materials</a:t>
            </a:r>
          </a:p>
          <a:p>
            <a:pPr marL="800100" lvl="1" indent="-342900" algn="l">
              <a:buFont typeface="Arial" panose="020B0604020202020204" pitchFamily="34" charset="0"/>
              <a:buChar char="•"/>
            </a:pPr>
            <a:r>
              <a:rPr lang="en-US" dirty="0"/>
              <a:t>Name Tent</a:t>
            </a:r>
          </a:p>
          <a:p>
            <a:pPr marL="800100" lvl="1" indent="-342900" algn="l">
              <a:buFont typeface="Arial" panose="020B0604020202020204" pitchFamily="34" charset="0"/>
              <a:buChar char="•"/>
            </a:pPr>
            <a:r>
              <a:rPr lang="en-US" dirty="0"/>
              <a:t>Mission/Vision/Values</a:t>
            </a:r>
          </a:p>
          <a:p>
            <a:pPr marL="800100" lvl="1" indent="-342900" algn="l">
              <a:buFont typeface="Arial" panose="020B0604020202020204" pitchFamily="34" charset="0"/>
              <a:buChar char="•"/>
            </a:pPr>
            <a:r>
              <a:rPr lang="en-US" dirty="0"/>
              <a:t>Markers</a:t>
            </a:r>
          </a:p>
          <a:p>
            <a:pPr marL="800100" lvl="1" indent="-342900" algn="l">
              <a:buFont typeface="Arial" panose="020B0604020202020204" pitchFamily="34" charset="0"/>
              <a:buChar char="•"/>
            </a:pPr>
            <a:r>
              <a:rPr lang="en-US" dirty="0"/>
              <a:t>Flipchart</a:t>
            </a:r>
          </a:p>
          <a:p>
            <a:pPr marL="800100" lvl="1" indent="-342900" algn="l">
              <a:buFont typeface="Arial" panose="020B0604020202020204" pitchFamily="34" charset="0"/>
              <a:buChar char="•"/>
            </a:pPr>
            <a:r>
              <a:rPr lang="en-US" dirty="0"/>
              <a:t>Colored stickers</a:t>
            </a:r>
          </a:p>
          <a:p>
            <a:pPr marL="800100" lvl="1" indent="-342900" algn="l">
              <a:buFont typeface="Arial" panose="020B0604020202020204" pitchFamily="34" charset="0"/>
              <a:buChar char="•"/>
            </a:pPr>
            <a:r>
              <a:rPr lang="en-US" dirty="0"/>
              <a:t>Yes, No, Maybe cards – Optional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Tree>
    <p:extLst>
      <p:ext uri="{BB962C8B-B14F-4D97-AF65-F5344CB8AC3E}">
        <p14:creationId xmlns:p14="http://schemas.microsoft.com/office/powerpoint/2010/main" val="184061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Setting Goals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3" name="Content Placeholder 5">
            <a:extLst>
              <a:ext uri="{FF2B5EF4-FFF2-40B4-BE49-F238E27FC236}">
                <a16:creationId xmlns:a16="http://schemas.microsoft.com/office/drawing/2014/main" id="{CFECDAFD-E917-4D65-9A7A-54B6A916E6C3}"/>
              </a:ext>
            </a:extLst>
          </p:cNvPr>
          <p:cNvPicPr>
            <a:picLocks noChangeAspect="1"/>
          </p:cNvPicPr>
          <p:nvPr/>
        </p:nvPicPr>
        <p:blipFill>
          <a:blip r:embed="rId5"/>
          <a:stretch>
            <a:fillRect/>
          </a:stretch>
        </p:blipFill>
        <p:spPr>
          <a:xfrm>
            <a:off x="1792387" y="1765982"/>
            <a:ext cx="8607225" cy="2854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808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838200" y="2017336"/>
            <a:ext cx="10515600" cy="30648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tabLst>
                <a:tab pos="574675" algn="l"/>
                <a:tab pos="1027113" algn="l"/>
              </a:tabLst>
            </a:pPr>
            <a:r>
              <a:rPr lang="en-US" sz="4000" b="1" dirty="0"/>
              <a:t>S</a:t>
            </a:r>
            <a:r>
              <a:rPr lang="en-US" sz="4000" dirty="0"/>
              <a:t> 	– 	specific </a:t>
            </a:r>
          </a:p>
          <a:p>
            <a:pPr algn="l">
              <a:tabLst>
                <a:tab pos="574675" algn="l"/>
                <a:tab pos="1027113" algn="l"/>
              </a:tabLst>
            </a:pPr>
            <a:r>
              <a:rPr lang="en-US" sz="4000" b="1" dirty="0"/>
              <a:t>M</a:t>
            </a:r>
            <a:r>
              <a:rPr lang="en-US" sz="4000" dirty="0"/>
              <a:t>	– 	measurable</a:t>
            </a:r>
          </a:p>
          <a:p>
            <a:pPr algn="l">
              <a:tabLst>
                <a:tab pos="574675" algn="l"/>
                <a:tab pos="1027113" algn="l"/>
              </a:tabLst>
            </a:pPr>
            <a:r>
              <a:rPr lang="en-US" sz="4000" b="1" dirty="0"/>
              <a:t>A</a:t>
            </a:r>
            <a:r>
              <a:rPr lang="en-US" sz="4000" dirty="0"/>
              <a:t> 	–	attainable</a:t>
            </a:r>
          </a:p>
          <a:p>
            <a:pPr algn="l">
              <a:tabLst>
                <a:tab pos="574675" algn="l"/>
                <a:tab pos="1027113" algn="l"/>
              </a:tabLst>
            </a:pPr>
            <a:r>
              <a:rPr lang="en-US" sz="4000" b="1" dirty="0"/>
              <a:t>R</a:t>
            </a:r>
            <a:r>
              <a:rPr lang="en-US" sz="4000" dirty="0"/>
              <a:t>	–	realistic</a:t>
            </a:r>
          </a:p>
          <a:p>
            <a:pPr algn="l">
              <a:tabLst>
                <a:tab pos="574675" algn="l"/>
                <a:tab pos="1027113" algn="l"/>
              </a:tabLst>
            </a:pPr>
            <a:r>
              <a:rPr lang="en-US" sz="4000" b="1" dirty="0"/>
              <a:t>T</a:t>
            </a:r>
            <a:r>
              <a:rPr lang="en-US" sz="4000" dirty="0"/>
              <a:t>	–	time sensitive</a:t>
            </a:r>
          </a:p>
        </p:txBody>
      </p:sp>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SMART Goals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4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Dare to Dream</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3" name="Content Placeholder 4" descr="A building with a mountain in the background&#10;&#10;Description automatically generated">
            <a:extLst>
              <a:ext uri="{FF2B5EF4-FFF2-40B4-BE49-F238E27FC236}">
                <a16:creationId xmlns:a16="http://schemas.microsoft.com/office/drawing/2014/main" id="{CF76D571-DAED-4180-95B6-DE56DC66AB3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2303557" y="1600201"/>
            <a:ext cx="7584885" cy="4114799"/>
          </a:xfrm>
          <a:prstGeom prst="rect">
            <a:avLst/>
          </a:prstGeom>
          <a:noFill/>
        </p:spPr>
      </p:pic>
    </p:spTree>
    <p:extLst>
      <p:ext uri="{BB962C8B-B14F-4D97-AF65-F5344CB8AC3E}">
        <p14:creationId xmlns:p14="http://schemas.microsoft.com/office/powerpoint/2010/main" val="198504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Dare to Dream</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3" name="Content Placeholder 4" descr="A building with a mountain in the background&#10;&#10;Description automatically generated">
            <a:extLst>
              <a:ext uri="{FF2B5EF4-FFF2-40B4-BE49-F238E27FC236}">
                <a16:creationId xmlns:a16="http://schemas.microsoft.com/office/drawing/2014/main" id="{CF76D571-DAED-4180-95B6-DE56DC66AB3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234491" y="990896"/>
            <a:ext cx="8694032" cy="4810538"/>
          </a:xfrm>
          <a:prstGeom prst="rect">
            <a:avLst/>
          </a:prstGeom>
        </p:spPr>
      </p:pic>
      <p:sp>
        <p:nvSpPr>
          <p:cNvPr id="14" name="TextBox 13">
            <a:extLst>
              <a:ext uri="{FF2B5EF4-FFF2-40B4-BE49-F238E27FC236}">
                <a16:creationId xmlns:a16="http://schemas.microsoft.com/office/drawing/2014/main" id="{916484B4-03F1-4634-83A6-FE770A082B0B}"/>
              </a:ext>
            </a:extLst>
          </p:cNvPr>
          <p:cNvSpPr txBox="1"/>
          <p:nvPr/>
        </p:nvSpPr>
        <p:spPr>
          <a:xfrm>
            <a:off x="5872899" y="1829525"/>
            <a:ext cx="334651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5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Retired and working doing consulting. Living in </a:t>
            </a:r>
            <a:r>
              <a:rPr kumimoji="0" lang="en-US" sz="2800" b="0" i="0" u="none" strike="noStrike" kern="1200" cap="none" spc="0" normalizeH="0" baseline="0" noProof="0" dirty="0" err="1">
                <a:ln>
                  <a:noFill/>
                </a:ln>
                <a:solidFill>
                  <a:prstClr val="black"/>
                </a:solidFill>
                <a:effectLst/>
                <a:uLnTx/>
                <a:uFillTx/>
                <a:ea typeface="Verdana" panose="020B0604030504040204" pitchFamily="34" charset="0"/>
                <a:cs typeface="Verdana" panose="020B0604030504040204" pitchFamily="34" charset="0"/>
              </a:rPr>
              <a:t>Talmoon</a:t>
            </a:r>
            <a:endParaRPr kumimoji="0" lang="en-US" sz="2800" b="0" i="0" u="none" strike="noStrike" kern="1200" cap="none" spc="0" normalizeH="0" baseline="0" noProof="0" dirty="0">
              <a:ln>
                <a:noFill/>
              </a:ln>
              <a:solidFill>
                <a:prstClr val="black"/>
              </a:solidFill>
              <a:effectLst/>
              <a:uLnTx/>
              <a:uFillTx/>
            </a:endParaRPr>
          </a:p>
        </p:txBody>
      </p:sp>
      <p:sp>
        <p:nvSpPr>
          <p:cNvPr id="15" name="TextBox 14">
            <a:extLst>
              <a:ext uri="{FF2B5EF4-FFF2-40B4-BE49-F238E27FC236}">
                <a16:creationId xmlns:a16="http://schemas.microsoft.com/office/drawing/2014/main" id="{A2AC38D2-FC23-4744-B401-138BF551DBBF}"/>
              </a:ext>
            </a:extLst>
          </p:cNvPr>
          <p:cNvSpPr txBox="1"/>
          <p:nvPr/>
        </p:nvSpPr>
        <p:spPr>
          <a:xfrm>
            <a:off x="2040835" y="2961630"/>
            <a:ext cx="349857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1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Training a new class called People Planning Together </a:t>
            </a:r>
          </a:p>
        </p:txBody>
      </p:sp>
    </p:spTree>
    <p:extLst>
      <p:ext uri="{BB962C8B-B14F-4D97-AF65-F5344CB8AC3E}">
        <p14:creationId xmlns:p14="http://schemas.microsoft.com/office/powerpoint/2010/main" val="197129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036947" y="1066650"/>
            <a:ext cx="10246936"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dirty="0">
                <a:solidFill>
                  <a:prstClr val="black"/>
                </a:solidFill>
              </a:rPr>
              <a:t>Successful people that set goals</a:t>
            </a:r>
            <a:endPar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sz="4800" dirty="0">
                <a:solidFill>
                  <a:prstClr val="black"/>
                </a:solidFill>
              </a:rPr>
              <a:t>They work hard to achieve them</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spTree>
    <p:extLst>
      <p:ext uri="{BB962C8B-B14F-4D97-AF65-F5344CB8AC3E}">
        <p14:creationId xmlns:p14="http://schemas.microsoft.com/office/powerpoint/2010/main" val="31953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J.K. Rowling</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087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Colonal</a:t>
            </a:r>
            <a:r>
              <a:rPr lang="en-US" dirty="0"/>
              <a:t> Sanders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181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Oprah Winfrey</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624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6603529" y="2038350"/>
            <a:ext cx="4968711" cy="3238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dirty="0"/>
              <a:t>Find the mission of an organization you like or would like to work for</a:t>
            </a:r>
          </a:p>
          <a:p>
            <a:pPr marL="457200" indent="-457200" algn="l">
              <a:buFont typeface="+mj-lt"/>
              <a:buAutoNum type="arabicPeriod"/>
            </a:pPr>
            <a:r>
              <a:rPr lang="en-US" dirty="0"/>
              <a:t>Practice proper introductions</a:t>
            </a:r>
          </a:p>
          <a:p>
            <a:pPr marL="457200" indent="-457200" algn="l">
              <a:buFont typeface="+mj-lt"/>
              <a:buAutoNum type="arabicPeriod"/>
            </a:pPr>
            <a:r>
              <a:rPr lang="en-US" dirty="0"/>
              <a:t>Share your goals with another person</a:t>
            </a:r>
          </a:p>
          <a:p>
            <a:pPr marL="457200" indent="-457200" algn="l">
              <a:buFont typeface="+mj-lt"/>
              <a:buAutoNum type="arabicPeriod"/>
            </a:pPr>
            <a:r>
              <a:rPr lang="en-US" dirty="0"/>
              <a:t>Tell one person about your class and what you are learning</a:t>
            </a:r>
          </a:p>
        </p:txBody>
      </p:sp>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28</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Homework</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4"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05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843389" y="331771"/>
            <a:ext cx="3728852"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Thoughts or Questions?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A question of language: How to form questions in English">
            <a:extLst>
              <a:ext uri="{FF2B5EF4-FFF2-40B4-BE49-F238E27FC236}">
                <a16:creationId xmlns:a16="http://schemas.microsoft.com/office/drawing/2014/main" id="{26C05594-EC62-442D-9887-91245F2FC024}"/>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bwMode="auto">
          <a:xfrm>
            <a:off x="2438400" y="1600200"/>
            <a:ext cx="7315200" cy="4114800"/>
          </a:xfrm>
          <a:prstGeom prst="rect">
            <a:avLst/>
          </a:prstGeom>
          <a:solidFill>
            <a:srgbClr val="FFFFFF"/>
          </a:solidFill>
        </p:spPr>
      </p:pic>
    </p:spTree>
    <p:extLst>
      <p:ext uri="{BB962C8B-B14F-4D97-AF65-F5344CB8AC3E}">
        <p14:creationId xmlns:p14="http://schemas.microsoft.com/office/powerpoint/2010/main" val="415043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Presenter</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3</a:t>
            </a:fld>
            <a:endParaRPr lang="en-US" dirty="0"/>
          </a:p>
        </p:txBody>
      </p:sp>
      <p:sp>
        <p:nvSpPr>
          <p:cNvPr id="20" name="Content Placeholder 2"/>
          <p:cNvSpPr txBox="1">
            <a:spLocks/>
          </p:cNvSpPr>
          <p:nvPr/>
        </p:nvSpPr>
        <p:spPr>
          <a:xfrm>
            <a:off x="838200" y="1798849"/>
            <a:ext cx="10515600" cy="380642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Betsy </a:t>
            </a:r>
            <a:r>
              <a:rPr lang="en-US" b="1" dirty="0" err="1"/>
              <a:t>Gadbois</a:t>
            </a:r>
            <a:r>
              <a:rPr lang="en-US" b="1" dirty="0"/>
              <a:t> </a:t>
            </a:r>
          </a:p>
          <a:p>
            <a:pPr algn="l"/>
            <a:r>
              <a:rPr lang="en-US" dirty="0"/>
              <a:t>Bgadbois@starsvcs.com</a:t>
            </a:r>
          </a:p>
          <a:p>
            <a:pPr algn="l"/>
            <a:endParaRPr lang="en-US" dirty="0"/>
          </a:p>
          <a:p>
            <a:pPr algn="l"/>
            <a:r>
              <a:rPr lang="en-US" b="1" dirty="0"/>
              <a:t>STAR Services</a:t>
            </a:r>
          </a:p>
          <a:p>
            <a:pPr algn="l">
              <a:lnSpc>
                <a:spcPct val="120000"/>
              </a:lnSpc>
              <a:spcBef>
                <a:spcPts val="0"/>
              </a:spcBef>
            </a:pPr>
            <a:r>
              <a:rPr lang="en-US" dirty="0"/>
              <a:t>1295 Bandana Blvd. North</a:t>
            </a:r>
            <a:br>
              <a:rPr lang="en-US" dirty="0"/>
            </a:br>
            <a:r>
              <a:rPr lang="en-US" dirty="0"/>
              <a:t>Suite 135</a:t>
            </a:r>
            <a:br>
              <a:rPr lang="en-US" dirty="0"/>
            </a:br>
            <a:r>
              <a:rPr lang="en-US" dirty="0"/>
              <a:t>St. Paul, MN 55108</a:t>
            </a:r>
          </a:p>
          <a:p>
            <a:pPr algn="l">
              <a:lnSpc>
                <a:spcPct val="120000"/>
              </a:lnSpc>
              <a:spcBef>
                <a:spcPts val="0"/>
              </a:spcBef>
            </a:pPr>
            <a:r>
              <a:rPr lang="en-US" dirty="0"/>
              <a:t>651-644-3140 (phone)</a:t>
            </a:r>
            <a:br>
              <a:rPr lang="en-US" dirty="0"/>
            </a:br>
            <a:r>
              <a:rPr lang="en-US" dirty="0"/>
              <a:t>651-641-0346 (fax)</a:t>
            </a:r>
          </a:p>
          <a:p>
            <a:pPr algn="l">
              <a:lnSpc>
                <a:spcPct val="120000"/>
              </a:lnSpc>
              <a:spcBef>
                <a:spcPts val="0"/>
              </a:spcBef>
            </a:pPr>
            <a:r>
              <a:rPr lang="en-US" dirty="0">
                <a:hlinkClick r:id="rId2"/>
              </a:rPr>
              <a:t>www.starsvcs.com</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7807630" y="2563240"/>
            <a:ext cx="3810330" cy="2956816"/>
          </a:xfrm>
          <a:prstGeom prst="rect">
            <a:avLst/>
          </a:prstGeom>
        </p:spPr>
      </p:pic>
    </p:spTree>
    <p:extLst>
      <p:ext uri="{BB962C8B-B14F-4D97-AF65-F5344CB8AC3E}">
        <p14:creationId xmlns:p14="http://schemas.microsoft.com/office/powerpoint/2010/main" val="146314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6565393" y="331771"/>
            <a:ext cx="5006848"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Minnesota Diversified Industries </a:t>
            </a:r>
          </a:p>
        </p:txBody>
      </p:sp>
      <p:cxnSp>
        <p:nvCxnSpPr>
          <p:cNvPr id="17" name="Straight Connector 16"/>
          <p:cNvCxnSpPr/>
          <p:nvPr/>
        </p:nvCxnSpPr>
        <p:spPr>
          <a:xfrm>
            <a:off x="6766560" y="890649"/>
            <a:ext cx="4805680"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4</a:t>
            </a:fld>
            <a:endParaRPr lang="en-US" dirty="0"/>
          </a:p>
        </p:txBody>
      </p:sp>
      <p:sp>
        <p:nvSpPr>
          <p:cNvPr id="20" name="Content Placeholder 2"/>
          <p:cNvSpPr txBox="1">
            <a:spLocks/>
          </p:cNvSpPr>
          <p:nvPr/>
        </p:nvSpPr>
        <p:spPr>
          <a:xfrm>
            <a:off x="838200" y="2367815"/>
            <a:ext cx="10515600" cy="24448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a:hlinkClick r:id="rId3"/>
              </a:rPr>
              <a:t>https://www.mdi.org/</a:t>
            </a:r>
            <a:r>
              <a:rPr lang="en-US" sz="4000" dirty="0"/>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Tree>
    <p:extLst>
      <p:ext uri="{BB962C8B-B14F-4D97-AF65-F5344CB8AC3E}">
        <p14:creationId xmlns:p14="http://schemas.microsoft.com/office/powerpoint/2010/main" val="129740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43801" y="331771"/>
            <a:ext cx="4028440"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Over 120 participants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graphicFrame>
        <p:nvGraphicFramePr>
          <p:cNvPr id="35" name="Content Placeholder 2">
            <a:extLst>
              <a:ext uri="{FF2B5EF4-FFF2-40B4-BE49-F238E27FC236}">
                <a16:creationId xmlns:a16="http://schemas.microsoft.com/office/drawing/2014/main" id="{0CE6AE96-E23E-4207-8298-1B9075EC619F}"/>
              </a:ext>
            </a:extLst>
          </p:cNvPr>
          <p:cNvGraphicFramePr>
            <a:graphicFrameLocks/>
          </p:cNvGraphicFramePr>
          <p:nvPr>
            <p:extLst>
              <p:ext uri="{D42A27DB-BD31-4B8C-83A1-F6EECF244321}">
                <p14:modId xmlns:p14="http://schemas.microsoft.com/office/powerpoint/2010/main" val="4211052757"/>
              </p:ext>
            </p:extLst>
          </p:nvPr>
        </p:nvGraphicFramePr>
        <p:xfrm>
          <a:off x="609600" y="1600201"/>
          <a:ext cx="10972800" cy="411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7591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4818888"/>
            <a:ext cx="10515600" cy="7315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sz="4000" b="1" dirty="0">
                <a:solidFill>
                  <a:prstClr val="black"/>
                </a:solidFill>
              </a:rPr>
              <a:t>Please make a name tent</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4"/>
          <a:stretch>
            <a:fillRect/>
          </a:stretch>
        </p:blipFill>
        <p:spPr>
          <a:xfrm>
            <a:off x="3346465" y="947769"/>
            <a:ext cx="5499069" cy="3664014"/>
          </a:xfrm>
          <a:prstGeom prst="rect">
            <a:avLst/>
          </a:prstGeom>
        </p:spPr>
      </p:pic>
    </p:spTree>
    <p:extLst>
      <p:ext uri="{BB962C8B-B14F-4D97-AF65-F5344CB8AC3E}">
        <p14:creationId xmlns:p14="http://schemas.microsoft.com/office/powerpoint/2010/main" val="322716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Co-Trainers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90804" y="1460108"/>
            <a:ext cx="2351159" cy="558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Dan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Content Placeholder 5" descr="A person wearing a hat&#10;&#10;Description automatically generated with low confidence">
            <a:extLst>
              <a:ext uri="{FF2B5EF4-FFF2-40B4-BE49-F238E27FC236}">
                <a16:creationId xmlns:a16="http://schemas.microsoft.com/office/drawing/2014/main" id="{5E868918-569A-42CC-B781-9B5243283D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286" y="2055795"/>
            <a:ext cx="2598420" cy="3661410"/>
          </a:xfrm>
          <a:prstGeom prst="rect">
            <a:avLst/>
          </a:prstGeom>
          <a:ln>
            <a:noFill/>
          </a:ln>
          <a:effectLst>
            <a:outerShdw blurRad="292100" dist="139700" dir="2700000" algn="tl" rotWithShape="0">
              <a:srgbClr val="333333">
                <a:alpha val="65000"/>
              </a:srgbClr>
            </a:outerShdw>
          </a:effectLst>
        </p:spPr>
      </p:pic>
      <p:pic>
        <p:nvPicPr>
          <p:cNvPr id="11" name="Picture 10" descr="A person smiling for the camera&#10;&#10;Description automatically generated with medium confidence">
            <a:extLst>
              <a:ext uri="{FF2B5EF4-FFF2-40B4-BE49-F238E27FC236}">
                <a16:creationId xmlns:a16="http://schemas.microsoft.com/office/drawing/2014/main" id="{A24C9CC5-D1E9-442B-8031-37EE74537B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9346" y="2055796"/>
            <a:ext cx="2687060" cy="366141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B9FA04C-0292-4EBF-8DE2-A4617C6E0CF6}"/>
              </a:ext>
            </a:extLst>
          </p:cNvPr>
          <p:cNvPicPr/>
          <p:nvPr/>
        </p:nvPicPr>
        <p:blipFill rotWithShape="1">
          <a:blip r:embed="rId6" r:link="rId7" cstate="print">
            <a:extLst>
              <a:ext uri="{28A0092B-C50C-407E-A947-70E740481C1C}">
                <a14:useLocalDpi xmlns:a14="http://schemas.microsoft.com/office/drawing/2010/main" val="0"/>
              </a:ext>
            </a:extLst>
          </a:blip>
          <a:srcRect l="1059"/>
          <a:stretch/>
        </p:blipFill>
        <p:spPr bwMode="auto">
          <a:xfrm rot="5400000">
            <a:off x="8001883" y="2407307"/>
            <a:ext cx="3662162" cy="2957633"/>
          </a:xfrm>
          <a:prstGeom prst="rect">
            <a:avLst/>
          </a:prstGeom>
          <a:ln>
            <a:noFill/>
          </a:ln>
          <a:effectLst>
            <a:outerShdw blurRad="292100" dist="139700" dir="2700000" algn="tl" rotWithShape="0">
              <a:srgbClr val="333333">
                <a:alpha val="65000"/>
              </a:srgbClr>
            </a:outerShdw>
          </a:effectLst>
        </p:spPr>
      </p:pic>
      <p:sp>
        <p:nvSpPr>
          <p:cNvPr id="13" name="Content Placeholder 2"/>
          <p:cNvSpPr txBox="1">
            <a:spLocks/>
          </p:cNvSpPr>
          <p:nvPr/>
        </p:nvSpPr>
        <p:spPr>
          <a:xfrm>
            <a:off x="4672524" y="1461676"/>
            <a:ext cx="2351159" cy="558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prstClr val="black"/>
                </a:solidFill>
                <a:latin typeface="Calibri" panose="020F0502020204030204"/>
              </a:rPr>
              <a:t>Rhea</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15" name="Content Placeholder 2"/>
          <p:cNvSpPr txBox="1">
            <a:spLocks/>
          </p:cNvSpPr>
          <p:nvPr/>
        </p:nvSpPr>
        <p:spPr>
          <a:xfrm>
            <a:off x="8661630" y="1463244"/>
            <a:ext cx="2351159" cy="558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prstClr val="black"/>
                </a:solidFill>
                <a:latin typeface="Calibri" panose="020F0502020204030204"/>
              </a:rPr>
              <a:t>Alice</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90589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Ice Breaker</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3657388" y="1596993"/>
            <a:ext cx="4877223"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68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13163" y="331771"/>
            <a:ext cx="405907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Roles and Responsibilities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720553" y="890649"/>
            <a:ext cx="3851687"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0" name="Content Placeholder 3"/>
          <p:cNvSpPr txBox="1">
            <a:spLocks/>
          </p:cNvSpPr>
          <p:nvPr/>
        </p:nvSpPr>
        <p:spPr>
          <a:xfrm>
            <a:off x="1701133" y="2061576"/>
            <a:ext cx="4680417" cy="3241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Your Role</a:t>
            </a:r>
          </a:p>
          <a:p>
            <a:pPr lvl="1"/>
            <a:r>
              <a:rPr lang="en-US" dirty="0"/>
              <a:t>To participate and learn</a:t>
            </a:r>
          </a:p>
          <a:p>
            <a:pPr lvl="1"/>
            <a:r>
              <a:rPr lang="en-US" dirty="0"/>
              <a:t>To show-up (on time)</a:t>
            </a:r>
          </a:p>
          <a:p>
            <a:pPr lvl="1"/>
            <a:r>
              <a:rPr lang="en-US" dirty="0"/>
              <a:t>To have </a:t>
            </a:r>
            <a:r>
              <a:rPr lang="en-US" b="1" dirty="0"/>
              <a:t>FUN</a:t>
            </a:r>
          </a:p>
          <a:p>
            <a:pPr lvl="1"/>
            <a:r>
              <a:rPr lang="en-US" dirty="0"/>
              <a:t>To discover your strengths</a:t>
            </a:r>
          </a:p>
          <a:p>
            <a:pPr lvl="1"/>
            <a:r>
              <a:rPr lang="en-US" dirty="0"/>
              <a:t>To find </a:t>
            </a:r>
            <a:r>
              <a:rPr lang="en-US" b="1" dirty="0"/>
              <a:t>SUCCESS</a:t>
            </a:r>
            <a:r>
              <a:rPr lang="en-US" dirty="0"/>
              <a:t> for</a:t>
            </a:r>
          </a:p>
          <a:p>
            <a:pPr lvl="2"/>
            <a:r>
              <a:rPr lang="en-US" dirty="0"/>
              <a:t>You</a:t>
            </a:r>
          </a:p>
          <a:p>
            <a:pPr lvl="2"/>
            <a:r>
              <a:rPr lang="en-US" dirty="0"/>
              <a:t>Your organization</a:t>
            </a:r>
          </a:p>
          <a:p>
            <a:pPr lvl="2"/>
            <a:r>
              <a:rPr lang="en-US" dirty="0"/>
              <a:t>Community</a:t>
            </a:r>
          </a:p>
          <a:p>
            <a:pPr lvl="2"/>
            <a:endParaRPr lang="en-US" dirty="0"/>
          </a:p>
        </p:txBody>
      </p:sp>
      <p:sp>
        <p:nvSpPr>
          <p:cNvPr id="11" name="Content Placeholder 3"/>
          <p:cNvSpPr txBox="1">
            <a:spLocks/>
          </p:cNvSpPr>
          <p:nvPr/>
        </p:nvSpPr>
        <p:spPr>
          <a:xfrm>
            <a:off x="6846371" y="2061576"/>
            <a:ext cx="4725869" cy="3241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My Role</a:t>
            </a:r>
          </a:p>
          <a:p>
            <a:pPr lvl="1"/>
            <a:r>
              <a:rPr lang="en-US" dirty="0"/>
              <a:t>To be prepared</a:t>
            </a:r>
          </a:p>
          <a:p>
            <a:pPr lvl="1"/>
            <a:r>
              <a:rPr lang="en-US" dirty="0"/>
              <a:t>To present new ideas</a:t>
            </a:r>
          </a:p>
          <a:p>
            <a:pPr lvl="1"/>
            <a:r>
              <a:rPr lang="en-US" dirty="0"/>
              <a:t>To create an environment where you want to learn.</a:t>
            </a:r>
          </a:p>
          <a:p>
            <a:pPr lvl="1"/>
            <a:r>
              <a:rPr lang="en-US" dirty="0"/>
              <a:t>To help you see your potential</a:t>
            </a:r>
          </a:p>
          <a:p>
            <a:pPr lvl="1"/>
            <a:r>
              <a:rPr lang="en-US" dirty="0"/>
              <a:t>To prepare you to have your </a:t>
            </a:r>
            <a:r>
              <a:rPr lang="en-US" b="1" dirty="0"/>
              <a:t>BEST</a:t>
            </a:r>
            <a:r>
              <a:rPr lang="en-US" dirty="0"/>
              <a:t> work life</a:t>
            </a:r>
          </a:p>
        </p:txBody>
      </p:sp>
      <p:cxnSp>
        <p:nvCxnSpPr>
          <p:cNvPr id="5" name="Straight Connector 4"/>
          <p:cNvCxnSpPr/>
          <p:nvPr/>
        </p:nvCxnSpPr>
        <p:spPr>
          <a:xfrm>
            <a:off x="6287678" y="2234153"/>
            <a:ext cx="0" cy="3195686"/>
          </a:xfrm>
          <a:prstGeom prst="line">
            <a:avLst/>
          </a:prstGeom>
          <a:ln>
            <a:solidFill>
              <a:srgbClr val="73A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27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FF9EB1F74F8B439F8EFDFD2EEAF193" ma:contentTypeVersion="11" ma:contentTypeDescription="Create a new document." ma:contentTypeScope="" ma:versionID="5bc284a1f21e9e8d37f9b12219c82b38">
  <xsd:schema xmlns:xsd="http://www.w3.org/2001/XMLSchema" xmlns:xs="http://www.w3.org/2001/XMLSchema" xmlns:p="http://schemas.microsoft.com/office/2006/metadata/properties" xmlns:ns2="095a4f2d-c7f0-4693-b5f1-ddc4dae0e21a" xmlns:ns3="2f679ba0-1668-4621-880d-bbfbc29aad4d" targetNamespace="http://schemas.microsoft.com/office/2006/metadata/properties" ma:root="true" ma:fieldsID="a1af9d3bb7dc2643a5255706241d8b6f" ns2:_="" ns3:_="">
    <xsd:import namespace="095a4f2d-c7f0-4693-b5f1-ddc4dae0e21a"/>
    <xsd:import namespace="2f679ba0-1668-4621-880d-bbfbc29aad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a4f2d-c7f0-4693-b5f1-ddc4dae0e2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79ba0-1668-4621-880d-bbfbc29aad4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FF0AD5-6EEE-4EDE-8DD1-D92DDCCA5747}">
  <ds:schemaRefs>
    <ds:schemaRef ds:uri="http://schemas.microsoft.com/office/2006/metadata/properties"/>
    <ds:schemaRef ds:uri="2f679ba0-1668-4621-880d-bbfbc29aad4d"/>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95a4f2d-c7f0-4693-b5f1-ddc4dae0e21a"/>
    <ds:schemaRef ds:uri="http://www.w3.org/XML/1998/namespace"/>
    <ds:schemaRef ds:uri="http://purl.org/dc/elements/1.1/"/>
  </ds:schemaRefs>
</ds:datastoreItem>
</file>

<file path=customXml/itemProps2.xml><?xml version="1.0" encoding="utf-8"?>
<ds:datastoreItem xmlns:ds="http://schemas.openxmlformats.org/officeDocument/2006/customXml" ds:itemID="{2F2408D6-3812-4E86-BCD4-172E53E9E0FC}">
  <ds:schemaRefs>
    <ds:schemaRef ds:uri="http://schemas.microsoft.com/sharepoint/v3/contenttype/forms"/>
  </ds:schemaRefs>
</ds:datastoreItem>
</file>

<file path=customXml/itemProps3.xml><?xml version="1.0" encoding="utf-8"?>
<ds:datastoreItem xmlns:ds="http://schemas.openxmlformats.org/officeDocument/2006/customXml" ds:itemID="{9B19FF69-80AA-4063-A0CE-ADF0592B0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a4f2d-c7f0-4693-b5f1-ddc4dae0e21a"/>
    <ds:schemaRef ds:uri="2f679ba0-1668-4621-880d-bbfbc29aa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TotalTime>
  <Words>2926</Words>
  <Application>Microsoft Office PowerPoint</Application>
  <PresentationFormat>Widescreen</PresentationFormat>
  <Paragraphs>323</Paragraphs>
  <Slides>29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Diversified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McKeever</dc:creator>
  <cp:lastModifiedBy>MDI Administrator</cp:lastModifiedBy>
  <cp:revision>18</cp:revision>
  <dcterms:created xsi:type="dcterms:W3CDTF">2021-01-11T19:00:44Z</dcterms:created>
  <dcterms:modified xsi:type="dcterms:W3CDTF">2021-05-11T15:07:13Z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0x010100DAFF9EB1F74F8B439F8EFDFD2EEAF193</vt:lpwstr>
  </property>
</Properties>
</file>