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2" r:id="rId6"/>
    <p:sldId id="283" r:id="rId7"/>
    <p:sldId id="280" r:id="rId8"/>
    <p:sldId id="282" r:id="rId9"/>
    <p:sldId id="281" r:id="rId10"/>
    <p:sldId id="285" r:id="rId11"/>
    <p:sldId id="286" r:id="rId12"/>
    <p:sldId id="287" r:id="rId13"/>
    <p:sldId id="288" r:id="rId14"/>
    <p:sldId id="284" r:id="rId15"/>
    <p:sldId id="290" r:id="rId16"/>
    <p:sldId id="291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DA6AA-E72F-41E0-8912-4A695AB6892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5B2B6-EEA3-4A17-9CFA-5E09448A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There is a tremendous amount of work that has to be done today.  Everyone will need to be in position and on their toes.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Narrator: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Everyone is busy working, getting the line set up and the plastic in place.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 the script. Get 3 volunteers the trainer is the narrator.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 (employee 1):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Hey, where is Don?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Jerry (employee 2):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Man, I don’t know.  I didn’t see him on the bus this morning.  That guy is always late for work.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 (employee 1):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don’t know how we are going to get this order filled with one less person here today.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Narrator: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comes strolling into the plant looking like he just fell out of bed.  His hair is not combed, his clothes are a mess and he didn’t put on his safety equipment.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 (employee 1):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Hey Don.  You’re late.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 (employee 3):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Yeah I know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with the group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this effect other people?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this affect your employer?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on time mean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5-10 minutes How do we plan ahead in our personal life to be on time?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out copies of the organizations attendance policy. If people are not currently working use the staff attendance policy or one from another organization. </a:t>
            </a:r>
          </a:p>
          <a:p>
            <a:r>
              <a:rPr lang="en-US" dirty="0"/>
              <a:t>Discuss with the group and talk about why attendance is important. </a:t>
            </a:r>
          </a:p>
          <a:p>
            <a:r>
              <a:rPr lang="en-US" dirty="0"/>
              <a:t>Talk about common reasons people are late for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each group create a list of things they can do to be sure that they are on time for work</a:t>
            </a:r>
          </a:p>
          <a:p>
            <a:r>
              <a:rPr lang="en-US" dirty="0"/>
              <a:t>Ideas include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to sleep early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lunch the night before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your clothes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Fill the car up with gas the day before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Stay away from sugar, caffeine, alcohol at 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off your cell phone, computer or TV at a specific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Shower at 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asks each participant to share one “brag” about themselves.  This could be something they are great at or something they are proud of. Point out the positives!!!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4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 Moments are everyday stories of great things happening in your organization that match your mission. 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define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“mission moment”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tiny, powerful example of how your organization is making an impact. The key is: it MUST be an example about a real person. Even if you do advocacy work or are an environmental charity, it has to be a people story. Mission moments put a face on what you do. They are stories and examples that can be repeated by others because they are short and inspiring.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allow you to brag about your work through someone else’s eyes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class will start with a Mission moment. </a:t>
            </a: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share a mission moment about the great things your organization is doing. Ask for other stories and ask participants to be thinking about a mission moment for out next class. </a:t>
            </a:r>
          </a:p>
          <a:p>
            <a:pPr fontAlgn="base" latinLnBrk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are looking for a job you want to be sure that the mission of the organization matches your personal values. Personal values are what is important to you at work. What if it doesn’t?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group what is GRIT.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GRIT= Resiliency + Determination + Perseverance + Optimism.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GRIT requires focus.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 describe each of the qualities and ask for an example from the group for 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to bounce back from adversity is called resilience.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to do whatever you set your mind to is called determination.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to walk through issues (with the help others and connections with resources) is called perseverance.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come out on the other side happy is called optimism.  Optimism and a positive attitude affect grit.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a story or ask for a story from the group when someone showed GRIT.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 grit to working on our goals even when things are tough.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a proper greeting and professional handshake with the group. </a:t>
            </a:r>
          </a:p>
          <a:p>
            <a:r>
              <a:rPr lang="en-US" dirty="0"/>
              <a:t>Demonstrate by shaking hands with each person around the table. </a:t>
            </a:r>
          </a:p>
          <a:p>
            <a:r>
              <a:rPr lang="en-US" b="1" dirty="0"/>
              <a:t>Proper Greetings: </a:t>
            </a:r>
            <a:endParaRPr lang="en-US" dirty="0"/>
          </a:p>
          <a:p>
            <a:pPr lvl="0"/>
            <a:r>
              <a:rPr lang="en-US" dirty="0"/>
              <a:t>Being professional </a:t>
            </a:r>
          </a:p>
          <a:p>
            <a:pPr lvl="0"/>
            <a:r>
              <a:rPr lang="en-US" dirty="0"/>
              <a:t>honor the other person with a proper handshake</a:t>
            </a:r>
          </a:p>
          <a:p>
            <a:pPr lvl="0"/>
            <a:r>
              <a:rPr lang="en-US" dirty="0"/>
              <a:t>eye contact</a:t>
            </a:r>
          </a:p>
          <a:p>
            <a:pPr lvl="0"/>
            <a:r>
              <a:rPr lang="en-US" dirty="0"/>
              <a:t>smile</a:t>
            </a:r>
          </a:p>
          <a:p>
            <a:pPr lvl="0"/>
            <a:r>
              <a:rPr lang="en-US" dirty="0"/>
              <a:t>repeating the person’s name</a:t>
            </a:r>
          </a:p>
          <a:p>
            <a:pPr lvl="0"/>
            <a:r>
              <a:rPr lang="en-US" dirty="0"/>
              <a:t>raising eyebrows</a:t>
            </a:r>
          </a:p>
          <a:p>
            <a:pPr lvl="0"/>
            <a:r>
              <a:rPr lang="en-US" dirty="0"/>
              <a:t>leaning in a bit</a:t>
            </a:r>
          </a:p>
          <a:p>
            <a:pPr lvl="0"/>
            <a:r>
              <a:rPr lang="en-US" dirty="0"/>
              <a:t>firm hand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if you have been ill?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if you are ill?  Tell person you are “ill” hands together/elbows “It is a pleasure to meet you, my name is ______”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sitting, stand if someone approaches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small handheld games or brain teasers set up grit stations. Give people a chance to move through. </a:t>
            </a:r>
          </a:p>
          <a:p>
            <a:r>
              <a:rPr lang="en-US" dirty="0"/>
              <a:t>Ask – what was that experience like, could you do it? Did you want to give up? What would it take to be successful?</a:t>
            </a:r>
          </a:p>
          <a:p>
            <a:r>
              <a:rPr lang="en-US" dirty="0"/>
              <a:t>What was your favorite?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Optimism and positive attitude are key to success. </a:t>
            </a:r>
          </a:p>
          <a:p>
            <a:r>
              <a:rPr lang="en-US" dirty="0"/>
              <a:t>We cannot control everything that happens in life, but we can control our attitude. </a:t>
            </a:r>
          </a:p>
          <a:p>
            <a:r>
              <a:rPr lang="en-US" dirty="0"/>
              <a:t>Remember we are the CEO/Boss of our own life. </a:t>
            </a:r>
          </a:p>
          <a:p>
            <a:endParaRPr lang="en-US" dirty="0"/>
          </a:p>
          <a:p>
            <a:r>
              <a:rPr lang="en-US" dirty="0"/>
              <a:t>Ask the group to draw a picture of a good attitude and a bad attitude.</a:t>
            </a:r>
          </a:p>
          <a:p>
            <a:r>
              <a:rPr lang="en-US" dirty="0"/>
              <a:t>On a flipchart put the heading attitude</a:t>
            </a:r>
          </a:p>
          <a:p>
            <a:r>
              <a:rPr lang="en-US" dirty="0"/>
              <a:t>One column with good and one column with bad</a:t>
            </a:r>
          </a:p>
          <a:p>
            <a:r>
              <a:rPr lang="en-US" dirty="0"/>
              <a:t>Ask participants to show their pictures and ask how it makes them feel. Put the words on the flipchart. </a:t>
            </a:r>
          </a:p>
          <a:p>
            <a:r>
              <a:rPr lang="en-US" dirty="0"/>
              <a:t>Agree that positive attitudes bring joy. </a:t>
            </a:r>
          </a:p>
          <a:p>
            <a:endParaRPr lang="en-US" dirty="0"/>
          </a:p>
          <a:p>
            <a:r>
              <a:rPr lang="en-US" dirty="0"/>
              <a:t>What attitude do we want in our Career Skills class? AS the CEO of your life what attitude do you usually have. </a:t>
            </a:r>
          </a:p>
          <a:p>
            <a:endParaRPr lang="en-US" dirty="0"/>
          </a:p>
          <a:p>
            <a:r>
              <a:rPr lang="en-US" dirty="0"/>
              <a:t>What can this group do to share a positive attitude? Can the poster be put in the lunchroom or hallway to share with others?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each participant a dry erase marker to take home to do the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long does it take to make a habit?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does it mean to be punctual?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happens when you are late?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are late you, you are saying your time is more important than mine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Whose fault is it when you are 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5B2B6-EEA3-4A17-9CFA-5E09448A9A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69D4-DAD3-4298-8176-4C390C3ECE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2799-0244-4365-A498-4A76026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ailyclipart.net/clipart/category/objects-clip-art/page/3/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60786" y="3604862"/>
            <a:ext cx="9070428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1524000" y="391418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Session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E38BD-C508-4C2B-B663-BAC0E141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696593"/>
            <a:ext cx="7315200" cy="18836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0853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60786" y="3604862"/>
            <a:ext cx="9070428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524000" y="10666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Break Time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0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196329" y="331771"/>
            <a:ext cx="4375912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Punctuality and Attendance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461504" y="890649"/>
            <a:ext cx="4110736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clipart, object, clock&#10;&#10;Description automatically generated">
            <a:extLst>
              <a:ext uri="{FF2B5EF4-FFF2-40B4-BE49-F238E27FC236}">
                <a16:creationId xmlns:a16="http://schemas.microsoft.com/office/drawing/2014/main" id="{477E5F4A-B748-4EE5-A305-ACBB5FC71A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10980" r="2" b="7649"/>
          <a:stretch/>
        </p:blipFill>
        <p:spPr>
          <a:xfrm>
            <a:off x="2036559" y="1002301"/>
            <a:ext cx="5532850" cy="4789647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504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Skit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2057400"/>
            <a:ext cx="5013960" cy="302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4000" dirty="0">
                <a:solidFill>
                  <a:prstClr val="black"/>
                </a:solidFill>
              </a:rPr>
              <a:t>3 volunteers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Jerry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Don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2" descr="Between Lattes: Punctuality is the politeness of kings: Why ...">
            <a:extLst>
              <a:ext uri="{FF2B5EF4-FFF2-40B4-BE49-F238E27FC236}">
                <a16:creationId xmlns:a16="http://schemas.microsoft.com/office/drawing/2014/main" id="{F933D4E3-8E12-4AEC-AC02-1167A606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826373"/>
            <a:ext cx="5384800" cy="366245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129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572375" y="331771"/>
            <a:ext cx="3999865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prstClr val="black"/>
                </a:solidFill>
              </a:rPr>
              <a:t>Attendance Policy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10" name="Picture 2" descr="What to Include in Your Small Business Attendance Policy">
            <a:extLst>
              <a:ext uri="{FF2B5EF4-FFF2-40B4-BE49-F238E27FC236}">
                <a16:creationId xmlns:a16="http://schemas.microsoft.com/office/drawing/2014/main" id="{5A470191-A4DA-423D-A121-4024ED9A8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 bwMode="auto">
          <a:xfrm>
            <a:off x="4115939" y="1161289"/>
            <a:ext cx="3613939" cy="442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572375" y="331771"/>
            <a:ext cx="3999865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650992" y="1417639"/>
            <a:ext cx="5702807" cy="3394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Separate into 2 groups 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Create a list/poster of things you can do to be sure you are on time for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10" name="Picture 4" descr="Complete The List | Listen via Stitcher for Podcasts">
            <a:extLst>
              <a:ext uri="{FF2B5EF4-FFF2-40B4-BE49-F238E27FC236}">
                <a16:creationId xmlns:a16="http://schemas.microsoft.com/office/drawing/2014/main" id="{E167B22E-671E-4E81-8F53-64863DF69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/>
          <a:stretch/>
        </p:blipFill>
        <p:spPr bwMode="auto">
          <a:xfrm>
            <a:off x="1062038" y="1527048"/>
            <a:ext cx="3901847" cy="37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0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572375" y="331771"/>
            <a:ext cx="3999865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163056" y="2038350"/>
            <a:ext cx="5190744" cy="3466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Demonstrate a positive attitude and be prepared to share with the class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Be punctual to all work, classes and personal engagements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Tell one person about your class and what you are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10" name="Picture 2" descr="Math Homework – Helpful or Harmful? - KP® Mathematics : KP® Mathematics">
            <a:extLst>
              <a:ext uri="{FF2B5EF4-FFF2-40B4-BE49-F238E27FC236}">
                <a16:creationId xmlns:a16="http://schemas.microsoft.com/office/drawing/2014/main" id="{643BA918-0034-47B5-B449-326A19BC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38350"/>
            <a:ext cx="5238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4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 Breaker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29EB2AEE-D644-40E0-9CCA-4608331519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388" y="1596993"/>
            <a:ext cx="4877223" cy="366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68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6603529" y="2038350"/>
            <a:ext cx="4968711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dirty="0"/>
              <a:t>Find the mission of an organization you like or would like to work for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Practice proper introductions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Share your goals with another person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Tell one person about your class and what you are learning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Homework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Math Homework – Helpful or Harmful? - KP® Mathematics : KP® Mathematics">
            <a:extLst>
              <a:ext uri="{FF2B5EF4-FFF2-40B4-BE49-F238E27FC236}">
                <a16:creationId xmlns:a16="http://schemas.microsoft.com/office/drawing/2014/main" id="{643BA918-0034-47B5-B449-326A19BC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38350"/>
            <a:ext cx="5238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0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Mission Moments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083" y="1596993"/>
            <a:ext cx="7315834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475457" y="331771"/>
            <a:ext cx="4096784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Grit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The in-vogue psychological construct “Grit” is an example of ...">
            <a:extLst>
              <a:ext uri="{FF2B5EF4-FFF2-40B4-BE49-F238E27FC236}">
                <a16:creationId xmlns:a16="http://schemas.microsoft.com/office/drawing/2014/main" id="{D462A067-C06C-4840-863B-03EAE3DE8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61531" y="1514856"/>
            <a:ext cx="5171571" cy="36607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9570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843389" y="331771"/>
            <a:ext cx="3728852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Thought for the Day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98" y="1600041"/>
            <a:ext cx="5383235" cy="3657917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603529" y="2038350"/>
            <a:ext cx="4968711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Gritty people have a mindset, when bad things happen, they don’t give up.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Angela Duckworth</a:t>
            </a:r>
          </a:p>
        </p:txBody>
      </p:sp>
    </p:spTree>
    <p:extLst>
      <p:ext uri="{BB962C8B-B14F-4D97-AF65-F5344CB8AC3E}">
        <p14:creationId xmlns:p14="http://schemas.microsoft.com/office/powerpoint/2010/main" val="20165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051249" y="331771"/>
            <a:ext cx="4520991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22590" y="890649"/>
            <a:ext cx="4049650" cy="4897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Amazon.com: Metal Brain Teaser Puzzles 6 Set for Kids and Adults ...">
            <a:extLst>
              <a:ext uri="{FF2B5EF4-FFF2-40B4-BE49-F238E27FC236}">
                <a16:creationId xmlns:a16="http://schemas.microsoft.com/office/drawing/2014/main" id="{AC72248C-1660-4AFF-B5C6-10188B0A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2" y="1734458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mazon.com: Brain Teasers Metal and Wooden Puzzles for Kids and ...">
            <a:extLst>
              <a:ext uri="{FF2B5EF4-FFF2-40B4-BE49-F238E27FC236}">
                <a16:creationId xmlns:a16="http://schemas.microsoft.com/office/drawing/2014/main" id="{84201386-4096-4306-A71E-141C38FE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65" y="1924788"/>
            <a:ext cx="3074535" cy="30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6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6592825" y="331771"/>
            <a:ext cx="4979416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Importance of a positive attitude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711696" y="890649"/>
            <a:ext cx="4860544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A positive attitude might help you live longer">
            <a:extLst>
              <a:ext uri="{FF2B5EF4-FFF2-40B4-BE49-F238E27FC236}">
                <a16:creationId xmlns:a16="http://schemas.microsoft.com/office/drawing/2014/main" id="{828982DB-60DD-4635-975D-2DE239636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 r="-1" b="-1"/>
          <a:stretch/>
        </p:blipFill>
        <p:spPr bwMode="auto">
          <a:xfrm>
            <a:off x="2389717" y="1505712"/>
            <a:ext cx="7315200" cy="366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08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986272" y="1808899"/>
            <a:ext cx="5452872" cy="335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000"/>
              </a:spcAft>
              <a:tabLst>
                <a:tab pos="574675" algn="l"/>
                <a:tab pos="1027113" algn="l"/>
              </a:tabLst>
            </a:pPr>
            <a:r>
              <a:rPr lang="en-US" sz="2800" dirty="0"/>
              <a:t>Take your marker home. </a:t>
            </a:r>
          </a:p>
          <a:p>
            <a:pPr algn="l">
              <a:spcAft>
                <a:spcPts val="1000"/>
              </a:spcAft>
              <a:tabLst>
                <a:tab pos="574675" algn="l"/>
                <a:tab pos="1027113" algn="l"/>
              </a:tabLst>
            </a:pPr>
            <a:r>
              <a:rPr lang="en-US" sz="2800" dirty="0"/>
              <a:t>Put a + or a smile face or a post-it note on your mirror to remind you to start each day with a positive attitude. </a:t>
            </a:r>
          </a:p>
          <a:p>
            <a:pPr algn="l">
              <a:spcAft>
                <a:spcPts val="1000"/>
              </a:spcAft>
              <a:tabLst>
                <a:tab pos="574675" algn="l"/>
                <a:tab pos="1027113" algn="l"/>
              </a:tabLst>
            </a:pPr>
            <a:r>
              <a:rPr lang="en-US" sz="2800" dirty="0"/>
              <a:t>Report back at the next class.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91951"/>
            <a:ext cx="12192000" cy="812749"/>
          </a:xfrm>
          <a:prstGeom prst="rect">
            <a:avLst/>
          </a:prstGeom>
          <a:solidFill>
            <a:srgbClr val="265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1059" y="5791952"/>
            <a:ext cx="2743200" cy="812750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29EB2AEE-D644-40E0-9CCA-4608331519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19" y="5916938"/>
            <a:ext cx="1297821" cy="6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" y="5586"/>
            <a:ext cx="3188208" cy="15128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315693" y="331771"/>
            <a:ext cx="3256547" cy="44722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 Positive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43388" y="890649"/>
            <a:ext cx="3728852" cy="0"/>
          </a:xfrm>
          <a:prstGeom prst="line">
            <a:avLst/>
          </a:prstGeom>
          <a:ln w="31750">
            <a:solidFill>
              <a:srgbClr val="73A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>
            <a:extLst>
              <a:ext uri="{FF2B5EF4-FFF2-40B4-BE49-F238E27FC236}">
                <a16:creationId xmlns:a16="http://schemas.microsoft.com/office/drawing/2014/main" id="{498544B6-7ACF-4990-9FBA-35B7F6A3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1600201"/>
            <a:ext cx="3370941" cy="337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1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F9EB1F74F8B439F8EFDFD2EEAF193" ma:contentTypeVersion="11" ma:contentTypeDescription="Create a new document." ma:contentTypeScope="" ma:versionID="5bc284a1f21e9e8d37f9b12219c82b38">
  <xsd:schema xmlns:xsd="http://www.w3.org/2001/XMLSchema" xmlns:xs="http://www.w3.org/2001/XMLSchema" xmlns:p="http://schemas.microsoft.com/office/2006/metadata/properties" xmlns:ns2="095a4f2d-c7f0-4693-b5f1-ddc4dae0e21a" xmlns:ns3="2f679ba0-1668-4621-880d-bbfbc29aad4d" targetNamespace="http://schemas.microsoft.com/office/2006/metadata/properties" ma:root="true" ma:fieldsID="a1af9d3bb7dc2643a5255706241d8b6f" ns2:_="" ns3:_="">
    <xsd:import namespace="095a4f2d-c7f0-4693-b5f1-ddc4dae0e21a"/>
    <xsd:import namespace="2f679ba0-1668-4621-880d-bbfbc29aa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a4f2d-c7f0-4693-b5f1-ddc4dae0e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79ba0-1668-4621-880d-bbfbc29aa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4353DC-A1E0-4C11-8EF3-4C39BFE619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3C8700-609C-401B-809F-4E2E52FFE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a4f2d-c7f0-4693-b5f1-ddc4dae0e21a"/>
    <ds:schemaRef ds:uri="2f679ba0-1668-4621-880d-bbfbc29aa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2A9819-27E7-4D15-9DBA-660CDB55E3DE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2f679ba0-1668-4621-880d-bbfbc29aad4d"/>
    <ds:schemaRef ds:uri="095a4f2d-c7f0-4693-b5f1-ddc4dae0e21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1295</Words>
  <Application>Microsoft Office PowerPoint</Application>
  <PresentationFormat>Widescreen</PresentationFormat>
  <Paragraphs>153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Minnesota Diversified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McKeever</dc:creator>
  <cp:lastModifiedBy>MDI Administrator</cp:lastModifiedBy>
  <cp:revision>19</cp:revision>
  <dcterms:created xsi:type="dcterms:W3CDTF">2021-01-11T19:00:44Z</dcterms:created>
  <dcterms:modified xsi:type="dcterms:W3CDTF">2021-05-12T14:07:45Z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0x010100DAFF9EB1F74F8B439F8EFDFD2EEAF193</vt:lpwstr>
  </property>
</Properties>
</file>