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2" r:id="rId6"/>
    <p:sldId id="294" r:id="rId7"/>
    <p:sldId id="280" r:id="rId8"/>
    <p:sldId id="282" r:id="rId9"/>
    <p:sldId id="281" r:id="rId10"/>
    <p:sldId id="285" r:id="rId11"/>
    <p:sldId id="286" r:id="rId12"/>
    <p:sldId id="300" r:id="rId13"/>
    <p:sldId id="299" r:id="rId14"/>
    <p:sldId id="301" r:id="rId15"/>
    <p:sldId id="302" r:id="rId16"/>
    <p:sldId id="303" r:id="rId17"/>
    <p:sldId id="304" r:id="rId18"/>
    <p:sldId id="3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380"/>
    <a:srgbClr val="73A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DA6AA-E72F-41E0-8912-4A695AB68923}"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5B2B6-EEA3-4A17-9CFA-5E09448A9AB2}" type="slidenum">
              <a:rPr lang="en-US" smtClean="0"/>
              <a:t>‹#›</a:t>
            </a:fld>
            <a:endParaRPr lang="en-US"/>
          </a:p>
        </p:txBody>
      </p:sp>
    </p:spTree>
    <p:extLst>
      <p:ext uri="{BB962C8B-B14F-4D97-AF65-F5344CB8AC3E}">
        <p14:creationId xmlns:p14="http://schemas.microsoft.com/office/powerpoint/2010/main" val="244915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1</a:t>
            </a:fld>
            <a:endParaRPr lang="en-US"/>
          </a:p>
        </p:txBody>
      </p:sp>
    </p:spTree>
    <p:extLst>
      <p:ext uri="{BB962C8B-B14F-4D97-AF65-F5344CB8AC3E}">
        <p14:creationId xmlns:p14="http://schemas.microsoft.com/office/powerpoint/2010/main" val="201161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fill you the questionnaire</a:t>
            </a:r>
          </a:p>
          <a:p>
            <a:r>
              <a:rPr lang="en-US" sz="1200" u="sng" kern="1200" dirty="0">
                <a:solidFill>
                  <a:schemeClr val="tx1"/>
                </a:solidFill>
                <a:effectLst/>
                <a:latin typeface="+mn-lt"/>
                <a:ea typeface="+mn-ea"/>
                <a:cs typeface="+mn-cs"/>
              </a:rPr>
              <a:t>You can use the following questions to start your outline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Who am I? (greeting, name)</a:t>
            </a:r>
          </a:p>
          <a:p>
            <a:r>
              <a:rPr lang="en-US" sz="1200" kern="1200" dirty="0">
                <a:solidFill>
                  <a:schemeClr val="tx1"/>
                </a:solidFill>
                <a:effectLst/>
                <a:latin typeface="+mn-lt"/>
                <a:ea typeface="+mn-ea"/>
                <a:cs typeface="+mn-cs"/>
              </a:rPr>
              <a:t>2. What do I offer? (my strengths, work ethic, skills, training, experience)</a:t>
            </a:r>
          </a:p>
          <a:p>
            <a:r>
              <a:rPr lang="en-US" sz="1200" kern="1200" dirty="0">
                <a:solidFill>
                  <a:schemeClr val="tx1"/>
                </a:solidFill>
                <a:effectLst/>
                <a:latin typeface="+mn-lt"/>
                <a:ea typeface="+mn-ea"/>
                <a:cs typeface="+mn-cs"/>
              </a:rPr>
              <a:t>3. What problem is solved? (catchy sentence)</a:t>
            </a:r>
          </a:p>
          <a:p>
            <a:r>
              <a:rPr lang="en-US" sz="1200" kern="1200" dirty="0">
                <a:solidFill>
                  <a:schemeClr val="tx1"/>
                </a:solidFill>
                <a:effectLst/>
                <a:latin typeface="+mn-lt"/>
                <a:ea typeface="+mn-ea"/>
                <a:cs typeface="+mn-cs"/>
              </a:rPr>
              <a:t>4. What are the main contributions I can make? </a:t>
            </a:r>
          </a:p>
          <a:p>
            <a:r>
              <a:rPr lang="en-US" sz="1200" kern="1200" dirty="0">
                <a:solidFill>
                  <a:schemeClr val="tx1"/>
                </a:solidFill>
                <a:effectLst/>
                <a:latin typeface="+mn-lt"/>
                <a:ea typeface="+mn-ea"/>
                <a:cs typeface="+mn-cs"/>
              </a:rPr>
              <a:t>5. What action should the listener take as a result of hearing this? </a:t>
            </a:r>
          </a:p>
          <a:p>
            <a:endParaRPr lang="en-US" dirty="0"/>
          </a:p>
          <a:p>
            <a:r>
              <a:rPr lang="en-US" dirty="0"/>
              <a:t>Look at your workbook and come up with answers to the questions listed. This will help you develop your elevator speech. It is important the words you use to describe yourself are words you use every day.</a:t>
            </a:r>
          </a:p>
        </p:txBody>
      </p:sp>
      <p:sp>
        <p:nvSpPr>
          <p:cNvPr id="4" name="Slide Number Placeholder 3"/>
          <p:cNvSpPr>
            <a:spLocks noGrp="1"/>
          </p:cNvSpPr>
          <p:nvPr>
            <p:ph type="sldNum" sz="quarter" idx="10"/>
          </p:nvPr>
        </p:nvSpPr>
        <p:spPr/>
        <p:txBody>
          <a:bodyPr/>
          <a:lstStyle/>
          <a:p>
            <a:fld id="{17D5B2B6-EEA3-4A17-9CFA-5E09448A9AB2}" type="slidenum">
              <a:rPr lang="en-US" smtClean="0"/>
              <a:t>11</a:t>
            </a:fld>
            <a:endParaRPr lang="en-US"/>
          </a:p>
        </p:txBody>
      </p:sp>
    </p:spTree>
    <p:extLst>
      <p:ext uri="{BB962C8B-B14F-4D97-AF65-F5344CB8AC3E}">
        <p14:creationId xmlns:p14="http://schemas.microsoft.com/office/powerpoint/2010/main" val="181536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complete your slide and share with the group. Have each person do the same, </a:t>
            </a:r>
          </a:p>
          <a:p>
            <a:endParaRPr lang="en-US" dirty="0"/>
          </a:p>
          <a:p>
            <a:r>
              <a:rPr lang="en-US" dirty="0"/>
              <a:t>Support each person to finalize their speech. The Problem to be solved is tricky for people. </a:t>
            </a:r>
          </a:p>
          <a:p>
            <a:endParaRPr lang="en-US" dirty="0"/>
          </a:p>
          <a:p>
            <a:r>
              <a:rPr lang="en-US" sz="1200" b="1" u="sng" kern="1200" dirty="0">
                <a:solidFill>
                  <a:schemeClr val="tx1"/>
                </a:solidFill>
                <a:effectLst/>
                <a:latin typeface="+mn-lt"/>
                <a:ea typeface="+mn-ea"/>
                <a:cs typeface="+mn-cs"/>
              </a:rPr>
              <a:t>FINALIZE YOUR SPEECH </a:t>
            </a:r>
            <a:r>
              <a:rPr lang="en-US" sz="1200" kern="1200" dirty="0">
                <a:solidFill>
                  <a:schemeClr val="tx1"/>
                </a:solidFill>
                <a:effectLst/>
                <a:latin typeface="+mn-lt"/>
                <a:ea typeface="+mn-ea"/>
                <a:cs typeface="+mn-cs"/>
              </a:rPr>
              <a:t>- Now that you have your outline of your material, you can finalize the speech. The key to doing this is to expand on the notes you made by writing out each section in full.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To help you do this, follow these guidelines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Take each note you made and write a sentence about it. </a:t>
            </a:r>
          </a:p>
          <a:p>
            <a:r>
              <a:rPr lang="en-US" sz="1200" kern="1200" dirty="0">
                <a:solidFill>
                  <a:schemeClr val="tx1"/>
                </a:solidFill>
                <a:effectLst/>
                <a:latin typeface="+mn-lt"/>
                <a:ea typeface="+mn-ea"/>
                <a:cs typeface="+mn-cs"/>
              </a:rPr>
              <a:t>2. Take each of the sentences and connect them together with additional phrases to make them flow.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Go through what you have written and change any long words or jargon into everyday language.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Go back through the re-written material and cut out unnecessary words. </a:t>
            </a:r>
          </a:p>
          <a:p>
            <a:r>
              <a:rPr lang="en-US" sz="1200" kern="1200" dirty="0">
                <a:solidFill>
                  <a:schemeClr val="tx1"/>
                </a:solidFill>
                <a:effectLst/>
                <a:latin typeface="+mn-lt"/>
                <a:ea typeface="+mn-ea"/>
                <a:cs typeface="+mn-cs"/>
              </a:rPr>
              <a:t>5. Finalize your speech by making sure it is no more than 90 words long. (30 seconds)</a:t>
            </a:r>
          </a:p>
          <a:p>
            <a:pPr marL="228600" indent="-228600">
              <a:buAutoNum type="arabicPeriod" startAt="6"/>
            </a:pPr>
            <a:r>
              <a:rPr lang="en-US" sz="1200" kern="1200" dirty="0">
                <a:solidFill>
                  <a:schemeClr val="tx1"/>
                </a:solidFill>
                <a:effectLst/>
                <a:latin typeface="+mn-lt"/>
                <a:ea typeface="+mn-ea"/>
                <a:cs typeface="+mn-cs"/>
              </a:rPr>
              <a:t>Practice your speech to others.  Practice, practice, practice.</a:t>
            </a:r>
          </a:p>
          <a:p>
            <a:pPr marL="228600" indent="-228600">
              <a:buAutoNum type="arabicPeriod" startAt="6"/>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If people do not finish the activity have them complete it as homework. Suggest that people find someone that can help them.</a:t>
            </a:r>
          </a:p>
        </p:txBody>
      </p:sp>
      <p:sp>
        <p:nvSpPr>
          <p:cNvPr id="4" name="Slide Number Placeholder 3"/>
          <p:cNvSpPr>
            <a:spLocks noGrp="1"/>
          </p:cNvSpPr>
          <p:nvPr>
            <p:ph type="sldNum" sz="quarter" idx="10"/>
          </p:nvPr>
        </p:nvSpPr>
        <p:spPr/>
        <p:txBody>
          <a:bodyPr/>
          <a:lstStyle/>
          <a:p>
            <a:fld id="{17D5B2B6-EEA3-4A17-9CFA-5E09448A9AB2}" type="slidenum">
              <a:rPr lang="en-US" smtClean="0"/>
              <a:t>12</a:t>
            </a:fld>
            <a:endParaRPr lang="en-US"/>
          </a:p>
        </p:txBody>
      </p:sp>
    </p:spTree>
    <p:extLst>
      <p:ext uri="{BB962C8B-B14F-4D97-AF65-F5344CB8AC3E}">
        <p14:creationId xmlns:p14="http://schemas.microsoft.com/office/powerpoint/2010/main" val="136787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group about a leader you really respect and why?</a:t>
            </a:r>
          </a:p>
        </p:txBody>
      </p:sp>
      <p:sp>
        <p:nvSpPr>
          <p:cNvPr id="4" name="Slide Number Placeholder 3"/>
          <p:cNvSpPr>
            <a:spLocks noGrp="1"/>
          </p:cNvSpPr>
          <p:nvPr>
            <p:ph type="sldNum" sz="quarter" idx="10"/>
          </p:nvPr>
        </p:nvSpPr>
        <p:spPr/>
        <p:txBody>
          <a:bodyPr/>
          <a:lstStyle/>
          <a:p>
            <a:fld id="{17D5B2B6-EEA3-4A17-9CFA-5E09448A9AB2}" type="slidenum">
              <a:rPr lang="en-US" smtClean="0"/>
              <a:t>2</a:t>
            </a:fld>
            <a:endParaRPr lang="en-US"/>
          </a:p>
        </p:txBody>
      </p:sp>
    </p:spTree>
    <p:extLst>
      <p:ext uri="{BB962C8B-B14F-4D97-AF65-F5344CB8AC3E}">
        <p14:creationId xmlns:p14="http://schemas.microsoft.com/office/powerpoint/2010/main" val="402244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latinLnBrk="0"/>
            <a:r>
              <a:rPr lang="en-US" sz="1200" b="0" i="0" kern="1200" dirty="0">
                <a:solidFill>
                  <a:schemeClr val="tx1"/>
                </a:solidFill>
                <a:effectLst/>
                <a:latin typeface="+mn-lt"/>
                <a:ea typeface="+mn-ea"/>
                <a:cs typeface="+mn-cs"/>
              </a:rPr>
              <a:t>Mission Moments are everyday stories of great things happening in your organization that match your mission. </a:t>
            </a:r>
          </a:p>
          <a:p>
            <a:pPr fontAlgn="base" latinLnBrk="0"/>
            <a:r>
              <a:rPr lang="en-US" sz="1200" b="0" i="0" kern="1200" dirty="0">
                <a:solidFill>
                  <a:schemeClr val="tx1"/>
                </a:solidFill>
                <a:effectLst/>
                <a:latin typeface="+mn-lt"/>
                <a:ea typeface="+mn-ea"/>
                <a:cs typeface="+mn-cs"/>
              </a:rPr>
              <a:t>I define a </a:t>
            </a:r>
            <a:r>
              <a:rPr lang="en-US" sz="1200" b="1" i="0" kern="1200" dirty="0">
                <a:solidFill>
                  <a:schemeClr val="tx1"/>
                </a:solidFill>
                <a:effectLst/>
                <a:latin typeface="+mn-lt"/>
                <a:ea typeface="+mn-ea"/>
                <a:cs typeface="+mn-cs"/>
              </a:rPr>
              <a:t>“mission moment”</a:t>
            </a:r>
            <a:r>
              <a:rPr lang="en-US" sz="1200" b="0" i="0" kern="1200" dirty="0">
                <a:solidFill>
                  <a:schemeClr val="tx1"/>
                </a:solidFill>
                <a:effectLst/>
                <a:latin typeface="+mn-lt"/>
                <a:ea typeface="+mn-ea"/>
                <a:cs typeface="+mn-cs"/>
              </a:rPr>
              <a:t> as a tiny, powerful example of how your organization is making an impact. The key is: it MUST be an example about a real person. Even if you do advocacy work or are an environmental charity, it has to be a people story. Mission moments put a face on what you do. They are stories and examples that can be repeated by others because they are short and inspiring.</a:t>
            </a:r>
          </a:p>
          <a:p>
            <a:pPr fontAlgn="base" latinLnBrk="0"/>
            <a:r>
              <a:rPr lang="en-US" sz="1200" b="0" i="0" kern="1200" dirty="0">
                <a:solidFill>
                  <a:schemeClr val="tx1"/>
                </a:solidFill>
                <a:effectLst/>
                <a:latin typeface="+mn-lt"/>
                <a:ea typeface="+mn-ea"/>
                <a:cs typeface="+mn-cs"/>
              </a:rPr>
              <a:t>They allow you to brag about your work through someone else’s eyes</a:t>
            </a:r>
          </a:p>
          <a:p>
            <a:pPr fontAlgn="base" latinLnBrk="0"/>
            <a:r>
              <a:rPr lang="en-US" sz="1200" b="0" i="0" kern="1200" dirty="0">
                <a:solidFill>
                  <a:schemeClr val="tx1"/>
                </a:solidFill>
                <a:effectLst/>
                <a:latin typeface="+mn-lt"/>
                <a:ea typeface="+mn-ea"/>
                <a:cs typeface="+mn-cs"/>
              </a:rPr>
              <a:t>Each class will start with a Mission moment. </a:t>
            </a:r>
          </a:p>
          <a:p>
            <a:pPr fontAlgn="base" latinLnBrk="0"/>
            <a:r>
              <a:rPr lang="en-US" sz="1200" b="0" i="0" kern="1200" dirty="0">
                <a:solidFill>
                  <a:schemeClr val="tx1"/>
                </a:solidFill>
                <a:effectLst/>
                <a:latin typeface="+mn-lt"/>
                <a:ea typeface="+mn-ea"/>
                <a:cs typeface="+mn-cs"/>
              </a:rPr>
              <a:t>Instructor share a mission moment about the great things your organization is doing. Ask for other stories and ask participants to be thinking about a mission moment for out next class. </a:t>
            </a:r>
          </a:p>
          <a:p>
            <a:pPr fontAlgn="base" latinLnBrk="0"/>
            <a:endParaRPr lang="en-US" sz="1200" b="0" i="0" kern="1200" dirty="0">
              <a:solidFill>
                <a:schemeClr val="tx1"/>
              </a:solidFill>
              <a:effectLst/>
              <a:latin typeface="+mn-lt"/>
              <a:ea typeface="+mn-ea"/>
              <a:cs typeface="+mn-cs"/>
            </a:endParaRPr>
          </a:p>
          <a:p>
            <a:pPr fontAlgn="base" latinLnBrk="0"/>
            <a:r>
              <a:rPr lang="en-US" sz="1200" b="0" i="0" kern="1200" dirty="0">
                <a:solidFill>
                  <a:schemeClr val="tx1"/>
                </a:solidFill>
                <a:effectLst/>
                <a:latin typeface="+mn-lt"/>
                <a:ea typeface="+mn-ea"/>
                <a:cs typeface="+mn-cs"/>
              </a:rPr>
              <a:t>When you are looking for a job you want to be sure that the mission of the organization matches your personal values. Personal values are what is important to you at work. What if it doesn’t? </a:t>
            </a:r>
          </a:p>
        </p:txBody>
      </p:sp>
      <p:sp>
        <p:nvSpPr>
          <p:cNvPr id="4" name="Slide Number Placeholder 3"/>
          <p:cNvSpPr>
            <a:spLocks noGrp="1"/>
          </p:cNvSpPr>
          <p:nvPr>
            <p:ph type="sldNum" sz="quarter" idx="10"/>
          </p:nvPr>
        </p:nvSpPr>
        <p:spPr/>
        <p:txBody>
          <a:bodyPr/>
          <a:lstStyle/>
          <a:p>
            <a:fld id="{17D5B2B6-EEA3-4A17-9CFA-5E09448A9AB2}" type="slidenum">
              <a:rPr lang="en-US" smtClean="0"/>
              <a:t>4</a:t>
            </a:fld>
            <a:endParaRPr lang="en-US"/>
          </a:p>
        </p:txBody>
      </p:sp>
    </p:spTree>
    <p:extLst>
      <p:ext uri="{BB962C8B-B14F-4D97-AF65-F5344CB8AC3E}">
        <p14:creationId xmlns:p14="http://schemas.microsoft.com/office/powerpoint/2010/main" val="113589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Trainers should take the free DISC Profile prior to the class to get familiar and comfortable with the material.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https:/discpersonalitytesting.com/free-disc-test/ this will help you share the information with your class.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Using all 4 walls of room, label each with D – I – S – C  starting at the front of room. Use colors  </a:t>
            </a:r>
          </a:p>
          <a:p>
            <a:r>
              <a:rPr lang="en-US" sz="1200" kern="1200" dirty="0">
                <a:solidFill>
                  <a:schemeClr val="tx1"/>
                </a:solidFill>
                <a:effectLst/>
                <a:latin typeface="+mn-lt"/>
                <a:ea typeface="+mn-ea"/>
                <a:cs typeface="+mn-cs"/>
              </a:rPr>
              <a:t>Determines your natural tendencies</a:t>
            </a:r>
          </a:p>
          <a:p>
            <a:r>
              <a:rPr lang="en-US" sz="1200" kern="1200" dirty="0">
                <a:solidFill>
                  <a:schemeClr val="tx1"/>
                </a:solidFill>
                <a:effectLst/>
                <a:latin typeface="+mn-lt"/>
                <a:ea typeface="+mn-ea"/>
                <a:cs typeface="+mn-cs"/>
              </a:rPr>
              <a:t>Everyone has some components of each personality tendency. We all come by these naturally.  No right or wrong answer. Personality factors that motivate our behavior</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are you more outgoing or more reserved? </a:t>
            </a:r>
          </a:p>
          <a:p>
            <a:r>
              <a:rPr lang="en-US" sz="1200" b="1" kern="1200" dirty="0">
                <a:solidFill>
                  <a:schemeClr val="tx1"/>
                </a:solidFill>
                <a:effectLst/>
                <a:latin typeface="+mn-lt"/>
                <a:ea typeface="+mn-ea"/>
                <a:cs typeface="+mn-cs"/>
              </a:rPr>
              <a:t>D/I Outgoing</a:t>
            </a:r>
            <a:r>
              <a:rPr lang="en-US" sz="1200" kern="1200" dirty="0">
                <a:solidFill>
                  <a:schemeClr val="tx1"/>
                </a:solidFill>
                <a:effectLst/>
                <a:latin typeface="+mn-lt"/>
                <a:ea typeface="+mn-ea"/>
                <a:cs typeface="+mn-cs"/>
              </a:rPr>
              <a:t> = face pace, high energy, move quickly, outgoing </a:t>
            </a:r>
          </a:p>
          <a:p>
            <a:r>
              <a:rPr lang="en-US" sz="1200" b="1" kern="1200" dirty="0">
                <a:solidFill>
                  <a:schemeClr val="tx1"/>
                </a:solidFill>
                <a:effectLst/>
                <a:latin typeface="+mn-lt"/>
                <a:ea typeface="+mn-ea"/>
                <a:cs typeface="+mn-cs"/>
              </a:rPr>
              <a:t>C/S Reserved</a:t>
            </a:r>
            <a:r>
              <a:rPr lang="en-US" sz="1200" kern="1200" dirty="0">
                <a:solidFill>
                  <a:schemeClr val="tx1"/>
                </a:solidFill>
                <a:effectLst/>
                <a:latin typeface="+mn-lt"/>
                <a:ea typeface="+mn-ea"/>
                <a:cs typeface="+mn-cs"/>
              </a:rPr>
              <a:t> = even paced, methodical, need think time, reserved &amp; slow paced</a:t>
            </a:r>
          </a:p>
          <a:p>
            <a:r>
              <a:rPr lang="en-US" sz="1200" kern="1200" dirty="0">
                <a:solidFill>
                  <a:schemeClr val="tx1"/>
                </a:solidFill>
                <a:effectLst/>
                <a:latin typeface="+mn-lt"/>
                <a:ea typeface="+mn-ea"/>
                <a:cs typeface="+mn-cs"/>
              </a:rPr>
              <a:t>Trainer stand in middle of room. Move to which you are.</a:t>
            </a:r>
          </a:p>
          <a:p>
            <a:r>
              <a:rPr lang="en-US" sz="1200" b="1" kern="1200" dirty="0">
                <a:solidFill>
                  <a:schemeClr val="tx1"/>
                </a:solidFill>
                <a:effectLst/>
                <a:latin typeface="+mn-lt"/>
                <a:ea typeface="+mn-ea"/>
                <a:cs typeface="+mn-cs"/>
              </a:rPr>
              <a:t>D/C</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Are you more task oriented? Focus on what I can get done, results oriented, focus on the purpose or outcome, details</a:t>
            </a:r>
          </a:p>
          <a:p>
            <a:r>
              <a:rPr lang="en-US" sz="1200" b="1" kern="1200" dirty="0">
                <a:solidFill>
                  <a:schemeClr val="tx1"/>
                </a:solidFill>
                <a:effectLst/>
                <a:latin typeface="+mn-lt"/>
                <a:ea typeface="+mn-ea"/>
                <a:cs typeface="+mn-cs"/>
              </a:rPr>
              <a:t>I/S Ask:</a:t>
            </a:r>
            <a:r>
              <a:rPr lang="en-US" sz="1200" kern="1200" dirty="0">
                <a:solidFill>
                  <a:schemeClr val="tx1"/>
                </a:solidFill>
                <a:effectLst/>
                <a:latin typeface="+mn-lt"/>
                <a:ea typeface="+mn-ea"/>
                <a:cs typeface="+mn-cs"/>
              </a:rPr>
              <a:t> Are you more people oriented? Get energy by being with people, through relationships, caring about others</a:t>
            </a:r>
          </a:p>
          <a:p>
            <a:r>
              <a:rPr lang="en-US" sz="1200" kern="1200" dirty="0">
                <a:solidFill>
                  <a:schemeClr val="tx1"/>
                </a:solidFill>
                <a:effectLst/>
                <a:latin typeface="+mn-lt"/>
                <a:ea typeface="+mn-ea"/>
                <a:cs typeface="+mn-cs"/>
              </a:rPr>
              <a:t>Describe the sections.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you have described each area ask people to stand where they think they fit best. </a:t>
            </a:r>
          </a:p>
          <a:p>
            <a:r>
              <a:rPr lang="en-US" sz="1200" kern="1200" dirty="0">
                <a:solidFill>
                  <a:schemeClr val="tx1"/>
                </a:solidFill>
                <a:effectLst/>
                <a:latin typeface="+mn-lt"/>
                <a:ea typeface="+mn-ea"/>
                <a:cs typeface="+mn-cs"/>
              </a:rPr>
              <a:t>Have a conversation about others – Where do they think their job coach is? How about a parent of a sibling?</a:t>
            </a:r>
          </a:p>
          <a:p>
            <a:r>
              <a:rPr lang="en-US" sz="1200" kern="1200" dirty="0">
                <a:solidFill>
                  <a:schemeClr val="tx1"/>
                </a:solidFill>
                <a:effectLst/>
                <a:latin typeface="+mn-lt"/>
                <a:ea typeface="+mn-ea"/>
                <a:cs typeface="+mn-cs"/>
              </a:rPr>
              <a:t>Talk about the need to understand others and how that will help us at work.</a:t>
            </a:r>
          </a:p>
        </p:txBody>
      </p:sp>
      <p:sp>
        <p:nvSpPr>
          <p:cNvPr id="4" name="Slide Number Placeholder 3"/>
          <p:cNvSpPr>
            <a:spLocks noGrp="1"/>
          </p:cNvSpPr>
          <p:nvPr>
            <p:ph type="sldNum" sz="quarter" idx="10"/>
          </p:nvPr>
        </p:nvSpPr>
        <p:spPr/>
        <p:txBody>
          <a:bodyPr/>
          <a:lstStyle/>
          <a:p>
            <a:fld id="{17D5B2B6-EEA3-4A17-9CFA-5E09448A9AB2}" type="slidenum">
              <a:rPr lang="en-US" smtClean="0"/>
              <a:t>5</a:t>
            </a:fld>
            <a:endParaRPr lang="en-US"/>
          </a:p>
        </p:txBody>
      </p:sp>
    </p:spTree>
    <p:extLst>
      <p:ext uri="{BB962C8B-B14F-4D97-AF65-F5344CB8AC3E}">
        <p14:creationId xmlns:p14="http://schemas.microsoft.com/office/powerpoint/2010/main" val="187919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Abbott and Costello – Whose on first</a:t>
            </a:r>
          </a:p>
          <a:p>
            <a:r>
              <a:rPr lang="en-US" dirty="0"/>
              <a:t>Start the video at 1.30 or it gets long </a:t>
            </a:r>
          </a:p>
          <a:p>
            <a:r>
              <a:rPr lang="en-US" dirty="0"/>
              <a:t>Talk about communication – what was the breakdown in their communication?</a:t>
            </a:r>
          </a:p>
        </p:txBody>
      </p:sp>
      <p:sp>
        <p:nvSpPr>
          <p:cNvPr id="4" name="Slide Number Placeholder 3"/>
          <p:cNvSpPr>
            <a:spLocks noGrp="1"/>
          </p:cNvSpPr>
          <p:nvPr>
            <p:ph type="sldNum" sz="quarter" idx="10"/>
          </p:nvPr>
        </p:nvSpPr>
        <p:spPr/>
        <p:txBody>
          <a:bodyPr/>
          <a:lstStyle/>
          <a:p>
            <a:fld id="{17D5B2B6-EEA3-4A17-9CFA-5E09448A9AB2}" type="slidenum">
              <a:rPr lang="en-US" smtClean="0"/>
              <a:t>6</a:t>
            </a:fld>
            <a:endParaRPr lang="en-US"/>
          </a:p>
        </p:txBody>
      </p:sp>
    </p:spTree>
    <p:extLst>
      <p:ext uri="{BB962C8B-B14F-4D97-AF65-F5344CB8AC3E}">
        <p14:creationId xmlns:p14="http://schemas.microsoft.com/office/powerpoint/2010/main" val="98959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person in front of the room will give directions to the others</a:t>
            </a:r>
          </a:p>
          <a:p>
            <a:r>
              <a:rPr lang="en-US" dirty="0"/>
              <a:t>The trainer takes one partner into the hallway to describe the task. </a:t>
            </a:r>
          </a:p>
          <a:p>
            <a:r>
              <a:rPr lang="en-US" dirty="0"/>
              <a:t>Give the participant a folder with a picture of a cupcake or a dog. (it is in a folder to the partner cannot see it when they go back in the room) The goal is to get their partner to draw the item without telling them what it is. </a:t>
            </a:r>
          </a:p>
          <a:p>
            <a:endParaRPr lang="en-US" dirty="0"/>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could have improved the communication? Was it frustrating? Talk about ways to improve communication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Switch roles</a:t>
            </a:r>
          </a:p>
          <a:p>
            <a:r>
              <a:rPr lang="en-US" sz="1200" kern="1200" dirty="0">
                <a:solidFill>
                  <a:schemeClr val="tx1"/>
                </a:solidFill>
                <a:effectLst/>
                <a:latin typeface="+mn-lt"/>
                <a:ea typeface="+mn-ea"/>
                <a:cs typeface="+mn-cs"/>
              </a:rPr>
              <a:t>Did anything improve?</a:t>
            </a:r>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7</a:t>
            </a:fld>
            <a:endParaRPr lang="en-US"/>
          </a:p>
        </p:txBody>
      </p:sp>
    </p:spTree>
    <p:extLst>
      <p:ext uri="{BB962C8B-B14F-4D97-AF65-F5344CB8AC3E}">
        <p14:creationId xmlns:p14="http://schemas.microsoft.com/office/powerpoint/2010/main" val="272884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Excellent communication honors other people, it is clear, timely and helps people move toward their goals. </a:t>
            </a:r>
          </a:p>
          <a:p>
            <a:r>
              <a:rPr lang="en-US" sz="1200" kern="1200" dirty="0">
                <a:solidFill>
                  <a:schemeClr val="tx1"/>
                </a:solidFill>
                <a:effectLst/>
                <a:latin typeface="+mn-lt"/>
                <a:ea typeface="+mn-ea"/>
                <a:cs typeface="+mn-cs"/>
              </a:rPr>
              <a:t>Ask - What types of communication are there? How do we communicate? </a:t>
            </a:r>
          </a:p>
          <a:p>
            <a:r>
              <a:rPr lang="en-US" sz="1200" b="1" kern="1200" dirty="0">
                <a:solidFill>
                  <a:schemeClr val="tx1"/>
                </a:solidFill>
                <a:effectLst/>
                <a:latin typeface="+mn-lt"/>
                <a:ea typeface="+mn-ea"/>
                <a:cs typeface="+mn-cs"/>
              </a:rPr>
              <a:t>Verbal</a:t>
            </a:r>
            <a:r>
              <a:rPr lang="en-US" sz="1200" kern="1200" dirty="0">
                <a:solidFill>
                  <a:schemeClr val="tx1"/>
                </a:solidFill>
                <a:effectLst/>
                <a:latin typeface="+mn-lt"/>
                <a:ea typeface="+mn-ea"/>
                <a:cs typeface="+mn-cs"/>
              </a:rPr>
              <a:t> – speak loud enough for others to hear, don’t yell, use inflection, don’t swear, know when to listen and when to talk</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Non-Verbal</a:t>
            </a:r>
            <a:r>
              <a:rPr lang="en-US" sz="1200" kern="1200" dirty="0">
                <a:solidFill>
                  <a:schemeClr val="tx1"/>
                </a:solidFill>
                <a:effectLst/>
                <a:latin typeface="+mn-lt"/>
                <a:ea typeface="+mn-ea"/>
                <a:cs typeface="+mn-cs"/>
              </a:rPr>
              <a:t> – exude confidence use good posture, no slouching, hands and legs still, keep hair out of your eyes, wear appropriate attire. – Give an example slouch in your chair and ask the group what you are communicating? Does it make a difference how you sit?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Electronic</a:t>
            </a:r>
            <a:r>
              <a:rPr lang="en-US" sz="1200" kern="1200" dirty="0">
                <a:solidFill>
                  <a:schemeClr val="tx1"/>
                </a:solidFill>
                <a:effectLst/>
                <a:latin typeface="+mn-lt"/>
                <a:ea typeface="+mn-ea"/>
                <a:cs typeface="+mn-cs"/>
              </a:rPr>
              <a:t> – texting and e-mail – all caps means shouting, limit exclamation points, proper spelling and grammar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do we improve communication? </a:t>
            </a:r>
          </a:p>
          <a:p>
            <a:r>
              <a:rPr lang="en-US" sz="1200" b="0" kern="1200" dirty="0">
                <a:solidFill>
                  <a:schemeClr val="tx1"/>
                </a:solidFill>
                <a:effectLst/>
                <a:latin typeface="+mn-lt"/>
                <a:ea typeface="+mn-ea"/>
                <a:cs typeface="+mn-cs"/>
              </a:rPr>
              <a:t>Active Listening </a:t>
            </a:r>
            <a:r>
              <a:rPr lang="en-US" sz="1200" kern="1200" dirty="0">
                <a:solidFill>
                  <a:schemeClr val="tx1"/>
                </a:solidFill>
                <a:effectLst/>
                <a:latin typeface="+mn-lt"/>
                <a:ea typeface="+mn-ea"/>
                <a:cs typeface="+mn-cs"/>
              </a:rPr>
              <a:t>– listen to understand. Everyone has their own experiences – we want to understand where other people are coming from  - </a:t>
            </a:r>
          </a:p>
          <a:p>
            <a:r>
              <a:rPr lang="en-US" sz="1200" kern="1200" dirty="0">
                <a:solidFill>
                  <a:schemeClr val="tx1"/>
                </a:solidFill>
                <a:effectLst/>
                <a:latin typeface="+mn-lt"/>
                <a:ea typeface="+mn-ea"/>
                <a:cs typeface="+mn-cs"/>
              </a:rPr>
              <a:t>Let the person know you are listening by having good eye contact</a:t>
            </a:r>
          </a:p>
          <a:p>
            <a:r>
              <a:rPr lang="en-US" sz="1200" kern="1200" dirty="0">
                <a:solidFill>
                  <a:schemeClr val="tx1"/>
                </a:solidFill>
                <a:effectLst/>
                <a:latin typeface="+mn-lt"/>
                <a:ea typeface="+mn-ea"/>
                <a:cs typeface="+mn-cs"/>
              </a:rPr>
              <a:t>Limit distractions</a:t>
            </a:r>
          </a:p>
          <a:p>
            <a:r>
              <a:rPr lang="en-US" sz="1200" kern="1200" dirty="0">
                <a:solidFill>
                  <a:schemeClr val="tx1"/>
                </a:solidFill>
                <a:effectLst/>
                <a:latin typeface="+mn-lt"/>
                <a:ea typeface="+mn-ea"/>
                <a:cs typeface="+mn-cs"/>
              </a:rPr>
              <a:t>Paraphrase</a:t>
            </a:r>
          </a:p>
          <a:p>
            <a:r>
              <a:rPr lang="en-US" sz="1200" kern="1200" dirty="0">
                <a:solidFill>
                  <a:schemeClr val="tx1"/>
                </a:solidFill>
                <a:effectLst/>
                <a:latin typeface="+mn-lt"/>
                <a:ea typeface="+mn-ea"/>
                <a:cs typeface="+mn-cs"/>
              </a:rPr>
              <a:t>Ask questions to understand someone </a:t>
            </a:r>
          </a:p>
          <a:p>
            <a:r>
              <a:rPr lang="en-US" sz="1200" kern="1200" dirty="0">
                <a:solidFill>
                  <a:schemeClr val="tx1"/>
                </a:solidFill>
                <a:effectLst/>
                <a:latin typeface="+mn-lt"/>
                <a:ea typeface="+mn-ea"/>
                <a:cs typeface="+mn-cs"/>
              </a:rPr>
              <a:t>Correct errors respectfully</a:t>
            </a:r>
          </a:p>
          <a:p>
            <a:r>
              <a:rPr lang="en-US" sz="1200" kern="1200" dirty="0">
                <a:solidFill>
                  <a:schemeClr val="tx1"/>
                </a:solidFill>
                <a:effectLst/>
                <a:latin typeface="+mn-lt"/>
                <a:ea typeface="+mn-ea"/>
                <a:cs typeface="+mn-cs"/>
              </a:rPr>
              <a:t>Don’t make assumptions.</a:t>
            </a:r>
          </a:p>
        </p:txBody>
      </p:sp>
      <p:sp>
        <p:nvSpPr>
          <p:cNvPr id="4" name="Slide Number Placeholder 3"/>
          <p:cNvSpPr>
            <a:spLocks noGrp="1"/>
          </p:cNvSpPr>
          <p:nvPr>
            <p:ph type="sldNum" sz="quarter" idx="10"/>
          </p:nvPr>
        </p:nvSpPr>
        <p:spPr/>
        <p:txBody>
          <a:bodyPr/>
          <a:lstStyle/>
          <a:p>
            <a:fld id="{17D5B2B6-EEA3-4A17-9CFA-5E09448A9AB2}" type="slidenum">
              <a:rPr lang="en-US" smtClean="0"/>
              <a:t>8</a:t>
            </a:fld>
            <a:endParaRPr lang="en-US"/>
          </a:p>
        </p:txBody>
      </p:sp>
    </p:spTree>
    <p:extLst>
      <p:ext uri="{BB962C8B-B14F-4D97-AF65-F5344CB8AC3E}">
        <p14:creationId xmlns:p14="http://schemas.microsoft.com/office/powerpoint/2010/main" val="367184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looking for a job or a volunteer opportunity, we need to be able to talk about ourselves. </a:t>
            </a:r>
          </a:p>
          <a:p>
            <a:r>
              <a:rPr lang="en-US" sz="1200" b="0" i="0" kern="1200" dirty="0">
                <a:solidFill>
                  <a:schemeClr val="tx1"/>
                </a:solidFill>
                <a:effectLst/>
                <a:latin typeface="+mn-lt"/>
                <a:ea typeface="+mn-ea"/>
                <a:cs typeface="+mn-cs"/>
              </a:rPr>
              <a:t>An elevator pitch, elevator speech, or elevator statement is a short description of  your skills and abilities in a way that any listener can understand it in a short period of time. The idea is that you could describe this on an elevator before you get to the top floor. </a:t>
            </a:r>
          </a:p>
          <a:p>
            <a:r>
              <a:rPr lang="en-US" sz="1200" b="0" i="0" kern="1200" dirty="0">
                <a:solidFill>
                  <a:schemeClr val="tx1"/>
                </a:solidFill>
                <a:effectLst/>
                <a:latin typeface="+mn-lt"/>
                <a:ea typeface="+mn-ea"/>
                <a:cs typeface="+mn-cs"/>
              </a:rPr>
              <a:t>Review each video.</a:t>
            </a:r>
          </a:p>
          <a:p>
            <a:r>
              <a:rPr lang="en-US" sz="1200" b="0" i="0" kern="1200" dirty="0">
                <a:solidFill>
                  <a:schemeClr val="tx1"/>
                </a:solidFill>
                <a:effectLst/>
                <a:latin typeface="+mn-lt"/>
                <a:ea typeface="+mn-ea"/>
                <a:cs typeface="+mn-cs"/>
              </a:rPr>
              <a:t>Ask the group what they saw. </a:t>
            </a:r>
          </a:p>
          <a:p>
            <a:r>
              <a:rPr lang="en-US" sz="1200" b="0" i="0" kern="1200" dirty="0">
                <a:solidFill>
                  <a:schemeClr val="tx1"/>
                </a:solidFill>
                <a:effectLst/>
                <a:latin typeface="+mn-lt"/>
                <a:ea typeface="+mn-ea"/>
                <a:cs typeface="+mn-cs"/>
              </a:rPr>
              <a:t>What worked about each scenario and what did not work. </a:t>
            </a:r>
          </a:p>
          <a:p>
            <a:r>
              <a:rPr lang="en-US" sz="1200" b="0" i="0" kern="1200" dirty="0">
                <a:solidFill>
                  <a:schemeClr val="tx1"/>
                </a:solidFill>
                <a:effectLst/>
                <a:latin typeface="+mn-lt"/>
                <a:ea typeface="+mn-ea"/>
                <a:cs typeface="+mn-cs"/>
              </a:rPr>
              <a:t>Talk about the importance of being able to talk about your self in front of other people.</a:t>
            </a:r>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9</a:t>
            </a:fld>
            <a:endParaRPr lang="en-US"/>
          </a:p>
        </p:txBody>
      </p:sp>
    </p:spTree>
    <p:extLst>
      <p:ext uri="{BB962C8B-B14F-4D97-AF65-F5344CB8AC3E}">
        <p14:creationId xmlns:p14="http://schemas.microsoft.com/office/powerpoint/2010/main" val="313497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person in the class will develop an elevator speech. We will practice these at each session going forward and we will share these at our graduation ceremony. </a:t>
            </a:r>
          </a:p>
          <a:p>
            <a:r>
              <a:rPr lang="en-US" dirty="0"/>
              <a:t>To get started we should be able to answer the following questions. We want to “sell” ourselves and stand out from the crowd. </a:t>
            </a:r>
          </a:p>
          <a:p>
            <a:endParaRPr lang="en-US" dirty="0"/>
          </a:p>
          <a:p>
            <a:r>
              <a:rPr lang="en-US" dirty="0"/>
              <a:t>Answer the following questions: </a:t>
            </a:r>
          </a:p>
          <a:p>
            <a:r>
              <a:rPr lang="en-US" dirty="0"/>
              <a:t>1. What are your key strengths and skills? </a:t>
            </a:r>
          </a:p>
          <a:p>
            <a:r>
              <a:rPr lang="en-US" dirty="0"/>
              <a:t>2. What adjectives come to mind that describe you? </a:t>
            </a:r>
          </a:p>
          <a:p>
            <a:r>
              <a:rPr lang="en-US" dirty="0"/>
              <a:t>3. What is it you are trying to ʹsellʹ or let others know about you? </a:t>
            </a:r>
          </a:p>
          <a:p>
            <a:r>
              <a:rPr lang="en-US" dirty="0"/>
              <a:t>4. Why are you interested in the company or industry the person represents? </a:t>
            </a:r>
          </a:p>
          <a:p>
            <a:endParaRPr lang="en-US" dirty="0"/>
          </a:p>
          <a:p>
            <a:r>
              <a:rPr lang="en-US" dirty="0"/>
              <a:t>Have each person brainstorm and write down a list of their strengths and abilities that would be most helpful in the workplace. </a:t>
            </a:r>
          </a:p>
          <a:p>
            <a:r>
              <a:rPr lang="en-US" dirty="0"/>
              <a:t>Show the AWESOME Project video</a:t>
            </a:r>
          </a:p>
        </p:txBody>
      </p:sp>
      <p:sp>
        <p:nvSpPr>
          <p:cNvPr id="4" name="Slide Number Placeholder 3"/>
          <p:cNvSpPr>
            <a:spLocks noGrp="1"/>
          </p:cNvSpPr>
          <p:nvPr>
            <p:ph type="sldNum" sz="quarter" idx="10"/>
          </p:nvPr>
        </p:nvSpPr>
        <p:spPr/>
        <p:txBody>
          <a:bodyPr/>
          <a:lstStyle/>
          <a:p>
            <a:fld id="{17D5B2B6-EEA3-4A17-9CFA-5E09448A9AB2}" type="slidenum">
              <a:rPr lang="en-US" smtClean="0"/>
              <a:t>10</a:t>
            </a:fld>
            <a:endParaRPr lang="en-US"/>
          </a:p>
        </p:txBody>
      </p:sp>
    </p:spTree>
    <p:extLst>
      <p:ext uri="{BB962C8B-B14F-4D97-AF65-F5344CB8AC3E}">
        <p14:creationId xmlns:p14="http://schemas.microsoft.com/office/powerpoint/2010/main" val="314670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119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07112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426644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343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385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04898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C69D4-DAD3-4298-8176-4C390C3ECE87}"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4565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C69D4-DAD3-4298-8176-4C390C3ECE87}"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9222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C69D4-DAD3-4298-8176-4C390C3ECE87}"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588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57943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427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69D4-DAD3-4298-8176-4C390C3ECE87}"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E2799-0244-4365-A498-4A760267266F}" type="slidenum">
              <a:rPr lang="en-US" smtClean="0"/>
              <a:t>‹#›</a:t>
            </a:fld>
            <a:endParaRPr lang="en-US"/>
          </a:p>
        </p:txBody>
      </p:sp>
    </p:spTree>
    <p:extLst>
      <p:ext uri="{BB962C8B-B14F-4D97-AF65-F5344CB8AC3E}">
        <p14:creationId xmlns:p14="http://schemas.microsoft.com/office/powerpoint/2010/main" val="27414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4ZYGxiVU5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youtube.com/watch?v=kTcRRaXV-fg"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Dpe9StfGTA&amp;t=62s"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www.youtube.com/watch?v=4ytYZUN_ArE&amp;feature=youtu.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cxnSp>
        <p:nvCxnSpPr>
          <p:cNvPr id="9" name="Straight Connector 8"/>
          <p:cNvCxnSpPr/>
          <p:nvPr/>
        </p:nvCxnSpPr>
        <p:spPr>
          <a:xfrm>
            <a:off x="1560786" y="3604862"/>
            <a:ext cx="9070428"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1524000" y="3914187"/>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t>Session 4</a:t>
            </a:r>
          </a:p>
        </p:txBody>
      </p:sp>
      <p:sp>
        <p:nvSpPr>
          <p:cNvPr id="15" name="Rectangle 14"/>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a:t>
            </a:fld>
            <a:endParaRPr lang="en-US"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a:extLst>
              <a:ext uri="{FF2B5EF4-FFF2-40B4-BE49-F238E27FC236}">
                <a16:creationId xmlns:a16="http://schemas.microsoft.com/office/drawing/2014/main" id="{7E5E38BD-C508-4C2B-B663-BAC0E1412C6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2438400" y="1696593"/>
            <a:ext cx="7315200" cy="1883664"/>
          </a:xfrm>
          <a:prstGeom prst="rect">
            <a:avLst/>
          </a:prstGeom>
          <a:solidFill>
            <a:srgbClr val="FFFFFF"/>
          </a:solidFill>
        </p:spPr>
      </p:pic>
    </p:spTree>
    <p:extLst>
      <p:ext uri="{BB962C8B-B14F-4D97-AF65-F5344CB8AC3E}">
        <p14:creationId xmlns:p14="http://schemas.microsoft.com/office/powerpoint/2010/main" val="90853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I am AWESOME!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1056640" y="5024862"/>
            <a:ext cx="10515600" cy="6039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dirty="0">
                <a:solidFill>
                  <a:prstClr val="black"/>
                </a:solidFill>
                <a:hlinkClick r:id="rId3"/>
              </a:rPr>
              <a:t>https://www.youtube.com/watch?v=24ZYGxiVU5s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6"/>
          <a:stretch>
            <a:fillRect/>
          </a:stretch>
        </p:blipFill>
        <p:spPr>
          <a:xfrm>
            <a:off x="3248921" y="1286097"/>
            <a:ext cx="5694158" cy="3664014"/>
          </a:xfrm>
          <a:prstGeom prst="rect">
            <a:avLst/>
          </a:prstGeom>
        </p:spPr>
      </p:pic>
    </p:spTree>
    <p:extLst>
      <p:ext uri="{BB962C8B-B14F-4D97-AF65-F5344CB8AC3E}">
        <p14:creationId xmlns:p14="http://schemas.microsoft.com/office/powerpoint/2010/main" val="225608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838200" y="1783080"/>
            <a:ext cx="10515600" cy="365759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b="1" dirty="0">
                <a:solidFill>
                  <a:srgbClr val="265380"/>
                </a:solidFill>
              </a:rPr>
              <a:t>Who am I?  </a:t>
            </a:r>
            <a:r>
              <a:rPr lang="en-US" b="1" dirty="0">
                <a:solidFill>
                  <a:srgbClr val="FF0000"/>
                </a:solidFill>
              </a:rPr>
              <a:t>Betsy </a:t>
            </a:r>
            <a:r>
              <a:rPr lang="en-US" b="1" dirty="0" err="1">
                <a:solidFill>
                  <a:srgbClr val="FF0000"/>
                </a:solidFill>
              </a:rPr>
              <a:t>Gadbois</a:t>
            </a:r>
            <a:r>
              <a:rPr lang="en-US" b="1" dirty="0">
                <a:solidFill>
                  <a:prstClr val="black"/>
                </a:solidFill>
              </a:rPr>
              <a:t/>
            </a:r>
            <a:br>
              <a:rPr lang="en-US" b="1" dirty="0">
                <a:solidFill>
                  <a:prstClr val="black"/>
                </a:solidFill>
              </a:rPr>
            </a:br>
            <a:r>
              <a:rPr lang="en-US" b="1" dirty="0">
                <a:solidFill>
                  <a:prstClr val="black"/>
                </a:solidFill>
              </a:rPr>
              <a:t/>
            </a:r>
            <a:br>
              <a:rPr lang="en-US" b="1" dirty="0">
                <a:solidFill>
                  <a:prstClr val="black"/>
                </a:solidFill>
              </a:rPr>
            </a:br>
            <a:r>
              <a:rPr lang="en-US" b="1" dirty="0">
                <a:solidFill>
                  <a:srgbClr val="265380"/>
                </a:solidFill>
              </a:rPr>
              <a:t>What do I offer? </a:t>
            </a:r>
            <a:r>
              <a:rPr lang="en-US" b="1" dirty="0">
                <a:solidFill>
                  <a:srgbClr val="FF0000"/>
                </a:solidFill>
              </a:rPr>
              <a:t>Experienced trainer</a:t>
            </a:r>
            <a:r>
              <a:rPr lang="en-US" b="1" dirty="0">
                <a:solidFill>
                  <a:prstClr val="black"/>
                </a:solidFill>
              </a:rPr>
              <a:t/>
            </a:r>
            <a:br>
              <a:rPr lang="en-US" b="1" dirty="0">
                <a:solidFill>
                  <a:prstClr val="black"/>
                </a:solidFill>
              </a:rPr>
            </a:br>
            <a:r>
              <a:rPr lang="en-US" b="1" dirty="0">
                <a:solidFill>
                  <a:prstClr val="black"/>
                </a:solidFill>
              </a:rPr>
              <a:t/>
            </a:r>
            <a:br>
              <a:rPr lang="en-US" b="1" dirty="0">
                <a:solidFill>
                  <a:prstClr val="black"/>
                </a:solidFill>
              </a:rPr>
            </a:br>
            <a:r>
              <a:rPr lang="en-US" b="1" dirty="0">
                <a:solidFill>
                  <a:srgbClr val="265380"/>
                </a:solidFill>
              </a:rPr>
              <a:t>What is the problem to be solved? </a:t>
            </a:r>
            <a:r>
              <a:rPr lang="en-US" b="1" dirty="0">
                <a:solidFill>
                  <a:srgbClr val="FF0000"/>
                </a:solidFill>
              </a:rPr>
              <a:t>I can help your team be successful </a:t>
            </a:r>
            <a:br>
              <a:rPr lang="en-US" b="1" dirty="0">
                <a:solidFill>
                  <a:srgbClr val="FF0000"/>
                </a:solidFill>
              </a:rPr>
            </a:br>
            <a:r>
              <a:rPr lang="en-US" b="1" dirty="0">
                <a:solidFill>
                  <a:prstClr val="black"/>
                </a:solidFill>
              </a:rPr>
              <a:t/>
            </a:r>
            <a:br>
              <a:rPr lang="en-US" b="1" dirty="0">
                <a:solidFill>
                  <a:prstClr val="black"/>
                </a:solidFill>
              </a:rPr>
            </a:br>
            <a:r>
              <a:rPr lang="en-US" b="1" dirty="0">
                <a:solidFill>
                  <a:srgbClr val="265380"/>
                </a:solidFill>
              </a:rPr>
              <a:t>What are the main contributions I can make? </a:t>
            </a:r>
            <a:r>
              <a:rPr lang="en-US" b="1" dirty="0">
                <a:solidFill>
                  <a:srgbClr val="FF0000"/>
                </a:solidFill>
              </a:rPr>
              <a:t>I have a great attitude and a lot of energy</a:t>
            </a:r>
            <a:br>
              <a:rPr lang="en-US" b="1" dirty="0">
                <a:solidFill>
                  <a:srgbClr val="FF0000"/>
                </a:solidFill>
              </a:rPr>
            </a:br>
            <a:r>
              <a:rPr lang="en-US" b="1" dirty="0">
                <a:solidFill>
                  <a:prstClr val="black"/>
                </a:solidFill>
              </a:rPr>
              <a:t/>
            </a:r>
            <a:br>
              <a:rPr lang="en-US" b="1" dirty="0">
                <a:solidFill>
                  <a:prstClr val="black"/>
                </a:solidFill>
              </a:rPr>
            </a:br>
            <a:r>
              <a:rPr lang="en-US" b="1" dirty="0">
                <a:solidFill>
                  <a:srgbClr val="265380"/>
                </a:solidFill>
              </a:rPr>
              <a:t>What action can the listener take? </a:t>
            </a:r>
            <a:r>
              <a:rPr lang="en-US" b="1" dirty="0">
                <a:solidFill>
                  <a:srgbClr val="FF0000"/>
                </a:solidFill>
              </a:rPr>
              <a:t>Can I give you my phone number in case you would like to know more about me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Tree>
    <p:extLst>
      <p:ext uri="{BB962C8B-B14F-4D97-AF65-F5344CB8AC3E}">
        <p14:creationId xmlns:p14="http://schemas.microsoft.com/office/powerpoint/2010/main" val="358308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Trainer Slide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838200" y="2194561"/>
            <a:ext cx="10515600" cy="33467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Font typeface="+mj-lt"/>
              <a:buAutoNum type="arabicPeriod"/>
            </a:pPr>
            <a:r>
              <a:rPr lang="en-US" sz="2800" dirty="0">
                <a:solidFill>
                  <a:prstClr val="black"/>
                </a:solidFill>
              </a:rPr>
              <a:t>Who am I?</a:t>
            </a:r>
          </a:p>
          <a:p>
            <a:pPr marL="457200" lvl="0" indent="-457200" algn="l">
              <a:buFont typeface="+mj-lt"/>
              <a:buAutoNum type="arabicPeriod"/>
            </a:pPr>
            <a:r>
              <a:rPr lang="en-US" sz="2800" dirty="0">
                <a:solidFill>
                  <a:prstClr val="black"/>
                </a:solidFill>
              </a:rPr>
              <a:t>What do I offer?</a:t>
            </a:r>
          </a:p>
          <a:p>
            <a:pPr marL="457200" lvl="0" indent="-457200" algn="l">
              <a:buFont typeface="+mj-lt"/>
              <a:buAutoNum type="arabicPeriod"/>
            </a:pPr>
            <a:r>
              <a:rPr lang="en-US" sz="2800" dirty="0">
                <a:solidFill>
                  <a:prstClr val="black"/>
                </a:solidFill>
              </a:rPr>
              <a:t>What problem is solved? </a:t>
            </a:r>
          </a:p>
          <a:p>
            <a:pPr marL="457200" lvl="0" indent="-457200" algn="l">
              <a:buFont typeface="+mj-lt"/>
              <a:buAutoNum type="arabicPeriod"/>
            </a:pPr>
            <a:r>
              <a:rPr lang="en-US" sz="2800" dirty="0">
                <a:solidFill>
                  <a:prstClr val="black"/>
                </a:solidFill>
              </a:rPr>
              <a:t>What are the main contributions I can make? </a:t>
            </a:r>
          </a:p>
          <a:p>
            <a:pPr marL="457200" lvl="0" indent="-457200" algn="l">
              <a:buFont typeface="+mj-lt"/>
              <a:buAutoNum type="arabicPeriod"/>
            </a:pPr>
            <a:r>
              <a:rPr lang="en-US" sz="2800" dirty="0">
                <a:solidFill>
                  <a:prstClr val="black"/>
                </a:solidFill>
              </a:rPr>
              <a:t>What action should the listener take as a result of hearing this?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Tree>
    <p:extLst>
      <p:ext uri="{BB962C8B-B14F-4D97-AF65-F5344CB8AC3E}">
        <p14:creationId xmlns:p14="http://schemas.microsoft.com/office/powerpoint/2010/main" val="154154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Elevator Speech</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838200" y="1600200"/>
            <a:ext cx="10515600" cy="34472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sz="3600" dirty="0">
                <a:solidFill>
                  <a:prstClr val="black"/>
                </a:solidFill>
              </a:rPr>
              <a:t>Hi may name is Betsy </a:t>
            </a:r>
            <a:r>
              <a:rPr lang="en-US" sz="3600" dirty="0" err="1">
                <a:solidFill>
                  <a:prstClr val="black"/>
                </a:solidFill>
              </a:rPr>
              <a:t>Gadbois</a:t>
            </a:r>
            <a:r>
              <a:rPr lang="en-US" sz="3600" dirty="0">
                <a:solidFill>
                  <a:prstClr val="black"/>
                </a:solidFill>
              </a:rPr>
              <a:t>. </a:t>
            </a:r>
          </a:p>
          <a:p>
            <a:pPr lvl="0" algn="l"/>
            <a:r>
              <a:rPr lang="en-US" sz="3600" dirty="0">
                <a:solidFill>
                  <a:prstClr val="black"/>
                </a:solidFill>
              </a:rPr>
              <a:t>I have 25 year of experience as an organizational trainer. I have a lot of energy and I always make training fun. </a:t>
            </a:r>
          </a:p>
          <a:p>
            <a:pPr lvl="0" algn="l"/>
            <a:r>
              <a:rPr lang="en-US" sz="3600" dirty="0">
                <a:solidFill>
                  <a:prstClr val="black"/>
                </a:solidFill>
              </a:rPr>
              <a:t>I can help you build a great team.</a:t>
            </a:r>
          </a:p>
          <a:p>
            <a:pPr lvl="0" algn="l"/>
            <a:r>
              <a:rPr lang="en-US" sz="3600" dirty="0">
                <a:solidFill>
                  <a:prstClr val="black"/>
                </a:solidFill>
              </a:rPr>
              <a:t>Can I call you or your or give you my number so we can talk more?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Tree>
    <p:extLst>
      <p:ext uri="{BB962C8B-B14F-4D97-AF65-F5344CB8AC3E}">
        <p14:creationId xmlns:p14="http://schemas.microsoft.com/office/powerpoint/2010/main" val="274503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Homework</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6163056" y="2038350"/>
            <a:ext cx="5409184" cy="3466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Font typeface="+mj-lt"/>
              <a:buAutoNum type="arabicPeriod"/>
            </a:pPr>
            <a:r>
              <a:rPr lang="en-US" sz="2800" dirty="0">
                <a:solidFill>
                  <a:prstClr val="black"/>
                </a:solidFill>
              </a:rPr>
              <a:t>Finish your elevator speech and practice with family or friends. </a:t>
            </a:r>
          </a:p>
          <a:p>
            <a:pPr marL="457200" lvl="0" indent="-457200" algn="l">
              <a:buFont typeface="+mj-lt"/>
              <a:buAutoNum type="arabicPeriod"/>
            </a:pPr>
            <a:r>
              <a:rPr lang="en-US" sz="2800" dirty="0">
                <a:solidFill>
                  <a:prstClr val="black"/>
                </a:solidFill>
              </a:rPr>
              <a:t>Listen for good communication.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Math Homework – Helpful or Harmful? - KP® Mathematics : KP® Mathematics">
            <a:extLst>
              <a:ext uri="{FF2B5EF4-FFF2-40B4-BE49-F238E27FC236}">
                <a16:creationId xmlns:a16="http://schemas.microsoft.com/office/drawing/2014/main" id="{643BA918-0034-47B5-B449-326A19BC2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038350"/>
            <a:ext cx="5238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9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843389" y="331771"/>
            <a:ext cx="3728852"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Thoughts or Questions?</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A question of language: How to form questions in English">
            <a:extLst>
              <a:ext uri="{FF2B5EF4-FFF2-40B4-BE49-F238E27FC236}">
                <a16:creationId xmlns:a16="http://schemas.microsoft.com/office/drawing/2014/main" id="{26C05594-EC62-442D-9887-91245F2FC024}"/>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bwMode="auto">
          <a:xfrm>
            <a:off x="2438400" y="1600200"/>
            <a:ext cx="7315200" cy="4114800"/>
          </a:xfrm>
          <a:prstGeom prst="rect">
            <a:avLst/>
          </a:prstGeom>
          <a:solidFill>
            <a:srgbClr val="FFFFFF"/>
          </a:solidFill>
        </p:spPr>
      </p:pic>
    </p:spTree>
    <p:extLst>
      <p:ext uri="{BB962C8B-B14F-4D97-AF65-F5344CB8AC3E}">
        <p14:creationId xmlns:p14="http://schemas.microsoft.com/office/powerpoint/2010/main" val="135895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Ice Breaker</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5"/>
          <a:stretch>
            <a:fillRect/>
          </a:stretch>
        </p:blipFill>
        <p:spPr>
          <a:xfrm>
            <a:off x="3657388" y="1596993"/>
            <a:ext cx="4877223" cy="3664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468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Homework</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6163056" y="2038350"/>
            <a:ext cx="5409184" cy="3466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Font typeface="+mj-lt"/>
              <a:buAutoNum type="arabicPeriod"/>
            </a:pPr>
            <a:r>
              <a:rPr lang="en-US" sz="2800" dirty="0">
                <a:solidFill>
                  <a:prstClr val="black"/>
                </a:solidFill>
              </a:rPr>
              <a:t>Demonstrate leadership and be prepared to talk about it. </a:t>
            </a:r>
          </a:p>
          <a:p>
            <a:pPr marL="457200" lvl="0" indent="-457200" algn="l">
              <a:buFont typeface="+mj-lt"/>
              <a:buAutoNum type="arabicPeriod"/>
            </a:pPr>
            <a:r>
              <a:rPr lang="en-US" sz="2800" dirty="0">
                <a:solidFill>
                  <a:prstClr val="black"/>
                </a:solidFill>
              </a:rPr>
              <a:t>Take initiative. </a:t>
            </a:r>
          </a:p>
          <a:p>
            <a:pPr marL="457200" lvl="0" indent="-457200" algn="l">
              <a:buFont typeface="+mj-lt"/>
              <a:buAutoNum type="arabicPeriod"/>
            </a:pPr>
            <a:r>
              <a:rPr lang="en-US" sz="2800" dirty="0">
                <a:solidFill>
                  <a:prstClr val="black"/>
                </a:solidFill>
              </a:rPr>
              <a:t>Tell one person about your class and what you are learning.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Math Homework – Helpful or Harmful? - KP® Mathematics : KP® Mathematics">
            <a:extLst>
              <a:ext uri="{FF2B5EF4-FFF2-40B4-BE49-F238E27FC236}">
                <a16:creationId xmlns:a16="http://schemas.microsoft.com/office/drawing/2014/main" id="{643BA918-0034-47B5-B449-326A19BC2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038350"/>
            <a:ext cx="5238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4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Mission Moments</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438083" y="1596993"/>
            <a:ext cx="7315834" cy="3664014"/>
          </a:xfrm>
          <a:prstGeom prst="rect">
            <a:avLst/>
          </a:prstGeom>
        </p:spPr>
      </p:pic>
    </p:spTree>
    <p:extLst>
      <p:ext uri="{BB962C8B-B14F-4D97-AF65-F5344CB8AC3E}">
        <p14:creationId xmlns:p14="http://schemas.microsoft.com/office/powerpoint/2010/main" val="141557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2" name="Picture 1"/>
          <p:cNvPicPr>
            <a:picLocks noChangeAspect="1"/>
          </p:cNvPicPr>
          <p:nvPr/>
        </p:nvPicPr>
        <p:blipFill>
          <a:blip r:embed="rId5">
            <a:clrChange>
              <a:clrFrom>
                <a:srgbClr val="FFFFFF"/>
              </a:clrFrom>
              <a:clrTo>
                <a:srgbClr val="FFFFFF">
                  <a:alpha val="0"/>
                </a:srgbClr>
              </a:clrTo>
            </a:clrChange>
          </a:blip>
          <a:stretch>
            <a:fillRect/>
          </a:stretch>
        </p:blipFill>
        <p:spPr>
          <a:xfrm>
            <a:off x="2172884" y="749590"/>
            <a:ext cx="7846232" cy="5029636"/>
          </a:xfrm>
          <a:prstGeom prst="rect">
            <a:avLst/>
          </a:prstGeom>
        </p:spPr>
      </p:pic>
    </p:spTree>
    <p:extLst>
      <p:ext uri="{BB962C8B-B14F-4D97-AF65-F5344CB8AC3E}">
        <p14:creationId xmlns:p14="http://schemas.microsoft.com/office/powerpoint/2010/main" val="149570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6</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5971032" y="331771"/>
            <a:ext cx="5601209"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Importance of Good Communication </a:t>
            </a:r>
          </a:p>
        </p:txBody>
      </p:sp>
      <p:cxnSp>
        <p:nvCxnSpPr>
          <p:cNvPr id="12" name="Straight Connector 11"/>
          <p:cNvCxnSpPr/>
          <p:nvPr/>
        </p:nvCxnSpPr>
        <p:spPr>
          <a:xfrm>
            <a:off x="6163056" y="890649"/>
            <a:ext cx="5409184"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838200" y="1517423"/>
            <a:ext cx="10515600" cy="924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a:hlinkClick r:id="rId5"/>
              </a:rPr>
              <a:t>https://www.youtube.com/watch?v=kTcRRaXV-fg</a:t>
            </a:r>
            <a:endParaRPr lang="en-US" sz="3600" dirty="0"/>
          </a:p>
        </p:txBody>
      </p:sp>
      <p:pic>
        <p:nvPicPr>
          <p:cNvPr id="5" name="Picture 4"/>
          <p:cNvPicPr>
            <a:picLocks noChangeAspect="1"/>
          </p:cNvPicPr>
          <p:nvPr/>
        </p:nvPicPr>
        <p:blipFill>
          <a:blip r:embed="rId6"/>
          <a:stretch>
            <a:fillRect/>
          </a:stretch>
        </p:blipFill>
        <p:spPr>
          <a:xfrm>
            <a:off x="3773222" y="2349871"/>
            <a:ext cx="4645555" cy="3164098"/>
          </a:xfrm>
          <a:prstGeom prst="rect">
            <a:avLst/>
          </a:prstGeom>
        </p:spPr>
      </p:pic>
    </p:spTree>
    <p:extLst>
      <p:ext uri="{BB962C8B-B14F-4D97-AF65-F5344CB8AC3E}">
        <p14:creationId xmlns:p14="http://schemas.microsoft.com/office/powerpoint/2010/main" val="201650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7051249" y="331771"/>
            <a:ext cx="4520991"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Clear Directions</a:t>
            </a:r>
          </a:p>
        </p:txBody>
      </p:sp>
      <p:cxnSp>
        <p:nvCxnSpPr>
          <p:cNvPr id="12" name="Straight Connector 11"/>
          <p:cNvCxnSpPr/>
          <p:nvPr/>
        </p:nvCxnSpPr>
        <p:spPr>
          <a:xfrm flipV="1">
            <a:off x="7522590" y="890649"/>
            <a:ext cx="4049650" cy="4897"/>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438083" y="1596993"/>
            <a:ext cx="7315834" cy="3664014"/>
          </a:xfrm>
          <a:prstGeom prst="rect">
            <a:avLst/>
          </a:prstGeom>
        </p:spPr>
      </p:pic>
    </p:spTree>
    <p:extLst>
      <p:ext uri="{BB962C8B-B14F-4D97-AF65-F5344CB8AC3E}">
        <p14:creationId xmlns:p14="http://schemas.microsoft.com/office/powerpoint/2010/main" val="283006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8</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6592825" y="331771"/>
            <a:ext cx="4979416"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Communication is hard work</a:t>
            </a:r>
          </a:p>
        </p:txBody>
      </p:sp>
      <p:cxnSp>
        <p:nvCxnSpPr>
          <p:cNvPr id="12" name="Straight Connector 11"/>
          <p:cNvCxnSpPr/>
          <p:nvPr/>
        </p:nvCxnSpPr>
        <p:spPr>
          <a:xfrm>
            <a:off x="6711696" y="890649"/>
            <a:ext cx="4860544"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3901250" y="1596993"/>
            <a:ext cx="4389500" cy="3664014"/>
          </a:xfrm>
          <a:prstGeom prst="rect">
            <a:avLst/>
          </a:prstGeom>
        </p:spPr>
      </p:pic>
    </p:spTree>
    <p:extLst>
      <p:ext uri="{BB962C8B-B14F-4D97-AF65-F5344CB8AC3E}">
        <p14:creationId xmlns:p14="http://schemas.microsoft.com/office/powerpoint/2010/main" val="54808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Elevator Speech</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780415" y="4498130"/>
            <a:ext cx="10515600" cy="11088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https://www.youtube.com/watch?v=LDpe9StfGTA&amp;t=62s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https://www.youtube.com/watch?v=4ytYZUN_ArE&amp;feature=youtu.be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4" name="Picture 3"/>
          <p:cNvPicPr>
            <a:picLocks noChangeAspect="1"/>
          </p:cNvPicPr>
          <p:nvPr/>
        </p:nvPicPr>
        <p:blipFill>
          <a:blip r:embed="rId7">
            <a:clrChange>
              <a:clrFrom>
                <a:srgbClr val="FFFFFF"/>
              </a:clrFrom>
              <a:clrTo>
                <a:srgbClr val="FFFFFF">
                  <a:alpha val="0"/>
                </a:srgbClr>
              </a:clrTo>
            </a:clrChange>
          </a:blip>
          <a:stretch>
            <a:fillRect/>
          </a:stretch>
        </p:blipFill>
        <p:spPr>
          <a:xfrm>
            <a:off x="2895322" y="701643"/>
            <a:ext cx="6401355" cy="3664014"/>
          </a:xfrm>
          <a:prstGeom prst="rect">
            <a:avLst/>
          </a:prstGeom>
        </p:spPr>
      </p:pic>
    </p:spTree>
    <p:extLst>
      <p:ext uri="{BB962C8B-B14F-4D97-AF65-F5344CB8AC3E}">
        <p14:creationId xmlns:p14="http://schemas.microsoft.com/office/powerpoint/2010/main" val="356751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FF9EB1F74F8B439F8EFDFD2EEAF193" ma:contentTypeVersion="11" ma:contentTypeDescription="Create a new document." ma:contentTypeScope="" ma:versionID="5bc284a1f21e9e8d37f9b12219c82b38">
  <xsd:schema xmlns:xsd="http://www.w3.org/2001/XMLSchema" xmlns:xs="http://www.w3.org/2001/XMLSchema" xmlns:p="http://schemas.microsoft.com/office/2006/metadata/properties" xmlns:ns2="095a4f2d-c7f0-4693-b5f1-ddc4dae0e21a" xmlns:ns3="2f679ba0-1668-4621-880d-bbfbc29aad4d" targetNamespace="http://schemas.microsoft.com/office/2006/metadata/properties" ma:root="true" ma:fieldsID="a1af9d3bb7dc2643a5255706241d8b6f" ns2:_="" ns3:_="">
    <xsd:import namespace="095a4f2d-c7f0-4693-b5f1-ddc4dae0e21a"/>
    <xsd:import namespace="2f679ba0-1668-4621-880d-bbfbc29aad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a4f2d-c7f0-4693-b5f1-ddc4dae0e21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79ba0-1668-4621-880d-bbfbc29aad4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91F409-73C1-4DC1-A811-7B9A4674C056}">
  <ds:schemaRefs>
    <ds:schemaRef ds:uri="http://schemas.microsoft.com/office/infopath/2007/PartnerControls"/>
    <ds:schemaRef ds:uri="http://purl.org/dc/elements/1.1/"/>
    <ds:schemaRef ds:uri="http://schemas.microsoft.com/office/2006/metadata/properties"/>
    <ds:schemaRef ds:uri="2f679ba0-1668-4621-880d-bbfbc29aad4d"/>
    <ds:schemaRef ds:uri="http://purl.org/dc/terms/"/>
    <ds:schemaRef ds:uri="http://schemas.openxmlformats.org/package/2006/metadata/core-properties"/>
    <ds:schemaRef ds:uri="http://schemas.microsoft.com/office/2006/documentManagement/types"/>
    <ds:schemaRef ds:uri="095a4f2d-c7f0-4693-b5f1-ddc4dae0e21a"/>
    <ds:schemaRef ds:uri="http://www.w3.org/XML/1998/namespace"/>
    <ds:schemaRef ds:uri="http://purl.org/dc/dcmitype/"/>
  </ds:schemaRefs>
</ds:datastoreItem>
</file>

<file path=customXml/itemProps2.xml><?xml version="1.0" encoding="utf-8"?>
<ds:datastoreItem xmlns:ds="http://schemas.openxmlformats.org/officeDocument/2006/customXml" ds:itemID="{2A50024A-678E-45DF-BAC9-D95F2552B62A}">
  <ds:schemaRefs>
    <ds:schemaRef ds:uri="http://schemas.microsoft.com/sharepoint/v3/contenttype/forms"/>
  </ds:schemaRefs>
</ds:datastoreItem>
</file>

<file path=customXml/itemProps3.xml><?xml version="1.0" encoding="utf-8"?>
<ds:datastoreItem xmlns:ds="http://schemas.openxmlformats.org/officeDocument/2006/customXml" ds:itemID="{87711573-142B-4EA1-98E5-460A8C31D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5a4f2d-c7f0-4693-b5f1-ddc4dae0e21a"/>
    <ds:schemaRef ds:uri="2f679ba0-1668-4621-880d-bbfbc29aa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TotalTime>
  <Words>1685</Words>
  <Application>Microsoft Office PowerPoint</Application>
  <PresentationFormat>Widescreen</PresentationFormat>
  <Paragraphs>152</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Minnesota Diversified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McKeever</dc:creator>
  <cp:lastModifiedBy>MDI Administrator</cp:lastModifiedBy>
  <cp:revision>25</cp:revision>
  <dcterms:created xsi:type="dcterms:W3CDTF">2021-01-11T19:00:44Z</dcterms:created>
  <dcterms:modified xsi:type="dcterms:W3CDTF">2021-05-12T15:00:01Z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0x010100DAFF9EB1F74F8B439F8EFDFD2EEAF193</vt:lpwstr>
  </property>
</Properties>
</file>