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2" r:id="rId6"/>
    <p:sldId id="294" r:id="rId7"/>
    <p:sldId id="300" r:id="rId8"/>
    <p:sldId id="280" r:id="rId9"/>
    <p:sldId id="306" r:id="rId10"/>
    <p:sldId id="307" r:id="rId11"/>
    <p:sldId id="281" r:id="rId12"/>
    <p:sldId id="285" r:id="rId13"/>
    <p:sldId id="286" r:id="rId14"/>
    <p:sldId id="632" r:id="rId15"/>
    <p:sldId id="634" r:id="rId16"/>
    <p:sldId id="635" r:id="rId17"/>
    <p:sldId id="636" r:id="rId18"/>
    <p:sldId id="637" r:id="rId19"/>
    <p:sldId id="638" r:id="rId20"/>
    <p:sldId id="631" r:id="rId21"/>
    <p:sldId id="640" r:id="rId22"/>
    <p:sldId id="641"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380"/>
    <a:srgbClr val="73A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807" autoAdjust="0"/>
  </p:normalViewPr>
  <p:slideViewPr>
    <p:cSldViewPr snapToGrid="0">
      <p:cViewPr varScale="1">
        <p:scale>
          <a:sx n="44" d="100"/>
          <a:sy n="44" d="100"/>
        </p:scale>
        <p:origin x="15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DA6AA-E72F-41E0-8912-4A695AB68923}"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5B2B6-EEA3-4A17-9CFA-5E09448A9AB2}" type="slidenum">
              <a:rPr lang="en-US" smtClean="0"/>
              <a:t>‹#›</a:t>
            </a:fld>
            <a:endParaRPr lang="en-US"/>
          </a:p>
        </p:txBody>
      </p:sp>
    </p:spTree>
    <p:extLst>
      <p:ext uri="{BB962C8B-B14F-4D97-AF65-F5344CB8AC3E}">
        <p14:creationId xmlns:p14="http://schemas.microsoft.com/office/powerpoint/2010/main" val="244915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not greet people as they come in. See if people notice. Talk about the difference in how people felt welcomed. How do we want to make people feel. </a:t>
            </a: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1</a:t>
            </a:fld>
            <a:endParaRPr lang="en-US"/>
          </a:p>
        </p:txBody>
      </p:sp>
    </p:spTree>
    <p:extLst>
      <p:ext uri="{BB962C8B-B14F-4D97-AF65-F5344CB8AC3E}">
        <p14:creationId xmlns:p14="http://schemas.microsoft.com/office/powerpoint/2010/main" val="201161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Built on choices and decisions we make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any of you done something you would not want other to know about i.e. illegal, unsafe, or your grandma would not approve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Consider the Grandmother Rule: Grandma would not approve; I don’t want Grandma to know about it. This can be a guide for reputation.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is this important?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is it important when looking for a job?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Other things to consider that impact your reputation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Who do you hang out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types of things do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 you kind and generous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you been a bully?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Does our appearance impact our reputation? Our hygiene? </a:t>
            </a:r>
          </a:p>
        </p:txBody>
      </p:sp>
      <p:sp>
        <p:nvSpPr>
          <p:cNvPr id="4" name="Slide Number Placeholder 3"/>
          <p:cNvSpPr>
            <a:spLocks noGrp="1"/>
          </p:cNvSpPr>
          <p:nvPr>
            <p:ph type="sldNum" sz="quarter" idx="10"/>
          </p:nvPr>
        </p:nvSpPr>
        <p:spPr/>
        <p:txBody>
          <a:bodyPr/>
          <a:lstStyle/>
          <a:p>
            <a:fld id="{17D5B2B6-EEA3-4A17-9CFA-5E09448A9AB2}" type="slidenum">
              <a:rPr lang="en-US" smtClean="0"/>
              <a:t>11</a:t>
            </a:fld>
            <a:endParaRPr lang="en-US"/>
          </a:p>
        </p:txBody>
      </p:sp>
    </p:spTree>
    <p:extLst>
      <p:ext uri="{BB962C8B-B14F-4D97-AF65-F5344CB8AC3E}">
        <p14:creationId xmlns:p14="http://schemas.microsoft.com/office/powerpoint/2010/main" val="246901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a tape line on the floor </a:t>
            </a:r>
          </a:p>
          <a:p>
            <a:r>
              <a:rPr lang="en-US" dirty="0"/>
              <a:t>On one side is a perfect/pristine reputation on the other end is needs great improvement</a:t>
            </a:r>
          </a:p>
          <a:p>
            <a:r>
              <a:rPr lang="en-US" dirty="0"/>
              <a:t>Ask the group to stand on the tape line where they think their reputation is. Ask each person why they chose that spot? </a:t>
            </a:r>
          </a:p>
          <a:p>
            <a:endParaRPr lang="en-US" dirty="0"/>
          </a:p>
          <a:p>
            <a:r>
              <a:rPr lang="en-US" dirty="0"/>
              <a:t>What can we do to improve our reputation?</a:t>
            </a:r>
          </a:p>
          <a:p>
            <a:r>
              <a:rPr lang="en-US" dirty="0"/>
              <a:t>What can we do to improve the reputation of others? </a:t>
            </a:r>
          </a:p>
          <a:p>
            <a:pPr marL="171450" indent="-171450">
              <a:buFont typeface="Arial" panose="020B0604020202020204" pitchFamily="34" charset="0"/>
              <a:buChar char="•"/>
            </a:pPr>
            <a:r>
              <a:rPr lang="en-US" dirty="0"/>
              <a:t>Speak kindly</a:t>
            </a:r>
          </a:p>
          <a:p>
            <a:pPr marL="171450" indent="-171450">
              <a:buFont typeface="Arial" panose="020B0604020202020204" pitchFamily="34" charset="0"/>
              <a:buChar char="•"/>
            </a:pPr>
            <a:r>
              <a:rPr lang="en-US" dirty="0"/>
              <a:t>Build people up</a:t>
            </a:r>
          </a:p>
        </p:txBody>
      </p:sp>
      <p:sp>
        <p:nvSpPr>
          <p:cNvPr id="4" name="Slide Number Placeholder 3"/>
          <p:cNvSpPr>
            <a:spLocks noGrp="1"/>
          </p:cNvSpPr>
          <p:nvPr>
            <p:ph type="sldNum" sz="quarter" idx="10"/>
          </p:nvPr>
        </p:nvSpPr>
        <p:spPr/>
        <p:txBody>
          <a:bodyPr/>
          <a:lstStyle/>
          <a:p>
            <a:fld id="{17D5B2B6-EEA3-4A17-9CFA-5E09448A9AB2}" type="slidenum">
              <a:rPr lang="en-US" smtClean="0"/>
              <a:t>12</a:t>
            </a:fld>
            <a:endParaRPr lang="en-US"/>
          </a:p>
        </p:txBody>
      </p:sp>
    </p:spTree>
    <p:extLst>
      <p:ext uri="{BB962C8B-B14F-4D97-AF65-F5344CB8AC3E}">
        <p14:creationId xmlns:p14="http://schemas.microsoft.com/office/powerpoint/2010/main" val="98477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Activity:</a:t>
            </a:r>
            <a:r>
              <a:rPr kumimoji="0" lang="en-US" sz="1200" b="0" i="0" u="none" strike="noStrike" kern="1200" cap="none" spc="0" normalizeH="0" baseline="0" noProof="0" dirty="0">
                <a:ln>
                  <a:noFill/>
                </a:ln>
                <a:solidFill>
                  <a:prstClr val="black"/>
                </a:solidFill>
                <a:effectLst/>
                <a:uLnTx/>
                <a:uFillTx/>
                <a:latin typeface="+mn-lt"/>
                <a:ea typeface="+mn-ea"/>
                <a:cs typeface="+mn-cs"/>
              </a:rPr>
              <a:t> do reputation scenarios 1-5; discuss with group  (depending on time leader can read or give a scenario to each group and have them present)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how your reputation impacts you, your organization and your ability to find a job.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Scenario 1</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been invited to a party at my best friend’s house.  My best friend is moving to another state tomorrow and I likely will not see her/him again for many years.  We have been through good and bad times together since high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a presentation due to my boss first thing tomorrow morning. I don’t have it done. I have never missed a deadline and always come prepared to work.  My reputation at work is really good.  I am also sure that if I do well on my presentation, I will get a promotion.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will my decision impact my reputation?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should I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should I do?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Scenario 2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at work know me as a positive team member.  I work hard to lift people up and lead from where I am.  I am friendly!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new employee has been hired who doesn’t like me much.  It bothers him that I am more popular at work than he is.  He has begun saying nasty things about me to other people.     I am nervous that my reputation will be damaged.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do you feel about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is reputation important to you?  Why should you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is reputation important on the job?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Scenario 3</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My reputation at work is not good.  My co-workers don’t talk much to me.  They actually think I don’t care about them or the work we do.  People say I am crabby and hard to get along with. I really keep to myself.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really do like people.  I usually don’t know what to say to my co-workers.  It is hard for me to start a conversation.  I would like to turn this around and have people think well of me but I don’t know how to do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does this make you feel?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is this important?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first steps should I set to turn this around?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long do you think this will take?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Is there anyone that can help 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Scenario 4</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My employer has a really good reputation.  We are known to be respectful to all employees, that we deliver products on time and that the quality of our work is excellent.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Yesterday I was at the grocery store and overheard one of my staff complaining about MDI.  He was saying that it was a lousy place to work, that he wasn’t paid enough and that his supervisor was mean.  He was saying this to the cashier in the check-out 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important is a business’s reputation?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hard or easy is it for a business to lose it’s good reputation?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might you do if you are in this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Scenario 5</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a:t>
            </a:r>
            <a:r>
              <a:rPr kumimoji="0" lang="en-US" sz="1200" b="1" i="0" u="none" strike="noStrike" kern="1200" cap="none" spc="0" normalizeH="0" baseline="0" noProof="0" dirty="0">
                <a:ln>
                  <a:noFill/>
                </a:ln>
                <a:solidFill>
                  <a:prstClr val="black"/>
                </a:solidFill>
                <a:effectLst/>
                <a:uLnTx/>
                <a:uFillTx/>
                <a:latin typeface="+mn-lt"/>
                <a:ea typeface="+mn-ea"/>
                <a:cs typeface="+mn-cs"/>
              </a:rPr>
              <a:t>personal reputation</a:t>
            </a:r>
            <a:r>
              <a:rPr kumimoji="0" lang="en-US" sz="1200" b="0" i="0" u="none" strike="noStrike" kern="1200" cap="none" spc="0" normalizeH="0" baseline="0" noProof="0" dirty="0">
                <a:ln>
                  <a:noFill/>
                </a:ln>
                <a:solidFill>
                  <a:prstClr val="black"/>
                </a:solidFill>
                <a:effectLst/>
                <a:uLnTx/>
                <a:uFillTx/>
                <a:latin typeface="+mn-lt"/>
                <a:ea typeface="+mn-ea"/>
                <a:cs typeface="+mn-cs"/>
              </a:rPr>
              <a:t> is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does not following the dress code to work affect your reputation?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a:t>
            </a:r>
            <a:r>
              <a:rPr kumimoji="0" lang="en-US" sz="1200" b="1" i="0" u="none" strike="noStrike" kern="1200" cap="none" spc="0" normalizeH="0" baseline="0" noProof="0" dirty="0">
                <a:ln>
                  <a:noFill/>
                </a:ln>
                <a:solidFill>
                  <a:prstClr val="black"/>
                </a:solidFill>
                <a:effectLst/>
                <a:uLnTx/>
                <a:uFillTx/>
                <a:latin typeface="+mn-lt"/>
                <a:ea typeface="+mn-ea"/>
                <a:cs typeface="+mn-cs"/>
              </a:rPr>
              <a:t>on-line personal reputation</a:t>
            </a:r>
            <a:r>
              <a:rPr kumimoji="0" lang="en-US" sz="1200" b="0" i="0" u="none" strike="noStrike" kern="1200" cap="none" spc="0" normalizeH="0" baseline="0" noProof="0" dirty="0">
                <a:ln>
                  <a:noFill/>
                </a:ln>
                <a:solidFill>
                  <a:prstClr val="black"/>
                </a:solidFill>
                <a:effectLst/>
                <a:uLnTx/>
                <a:uFillTx/>
                <a:latin typeface="+mn-lt"/>
                <a:ea typeface="+mn-ea"/>
                <a:cs typeface="+mn-cs"/>
              </a:rPr>
              <a:t> is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would negative things you say on-line impact your ability to </a:t>
            </a:r>
            <a:r>
              <a:rPr kumimoji="0" lang="en-US" sz="1200" b="1" i="0" u="none" strike="noStrike" kern="1200" cap="none" spc="0" normalizeH="0" baseline="0" noProof="0" dirty="0">
                <a:ln>
                  <a:noFill/>
                </a:ln>
                <a:solidFill>
                  <a:prstClr val="black"/>
                </a:solidFill>
                <a:effectLst/>
                <a:uLnTx/>
                <a:uFillTx/>
                <a:latin typeface="+mn-lt"/>
                <a:ea typeface="+mn-ea"/>
                <a:cs typeface="+mn-cs"/>
              </a:rPr>
              <a:t>get</a:t>
            </a:r>
            <a:r>
              <a:rPr kumimoji="0" lang="en-US" sz="1200" b="0" i="0" u="none" strike="noStrike" kern="1200" cap="none" spc="0" normalizeH="0" baseline="0" noProof="0" dirty="0">
                <a:ln>
                  <a:noFill/>
                </a:ln>
                <a:solidFill>
                  <a:prstClr val="black"/>
                </a:solidFill>
                <a:effectLst/>
                <a:uLnTx/>
                <a:uFillTx/>
                <a:latin typeface="+mn-lt"/>
                <a:ea typeface="+mn-ea"/>
                <a:cs typeface="+mn-cs"/>
              </a:rPr>
              <a:t> a job?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would positive things you say on-line impact your ability to </a:t>
            </a:r>
            <a:r>
              <a:rPr kumimoji="0" lang="en-US" sz="1200" b="1" i="0" u="none" strike="noStrike" kern="1200" cap="none" spc="0" normalizeH="0" baseline="0" noProof="0" dirty="0">
                <a:ln>
                  <a:noFill/>
                </a:ln>
                <a:solidFill>
                  <a:prstClr val="black"/>
                </a:solidFill>
                <a:effectLst/>
                <a:uLnTx/>
                <a:uFillTx/>
                <a:latin typeface="+mn-lt"/>
                <a:ea typeface="+mn-ea"/>
                <a:cs typeface="+mn-cs"/>
              </a:rPr>
              <a:t>get</a:t>
            </a:r>
            <a:r>
              <a:rPr kumimoji="0" lang="en-US" sz="1200" b="0" i="0" u="none" strike="noStrike" kern="1200" cap="none" spc="0" normalizeH="0" baseline="0" noProof="0" dirty="0">
                <a:ln>
                  <a:noFill/>
                </a:ln>
                <a:solidFill>
                  <a:prstClr val="black"/>
                </a:solidFill>
                <a:effectLst/>
                <a:uLnTx/>
                <a:uFillTx/>
                <a:latin typeface="+mn-lt"/>
                <a:ea typeface="+mn-ea"/>
                <a:cs typeface="+mn-cs"/>
              </a:rPr>
              <a:t> a job?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would a negative or positive reputation on line impact your ability to </a:t>
            </a:r>
            <a:r>
              <a:rPr kumimoji="0" lang="en-US" sz="1200" b="1" i="0" u="none" strike="noStrike" kern="1200" cap="none" spc="0" normalizeH="0" baseline="0" noProof="0" dirty="0">
                <a:ln>
                  <a:noFill/>
                </a:ln>
                <a:solidFill>
                  <a:prstClr val="black"/>
                </a:solidFill>
                <a:effectLst/>
                <a:uLnTx/>
                <a:uFillTx/>
                <a:latin typeface="+mn-lt"/>
                <a:ea typeface="+mn-ea"/>
                <a:cs typeface="+mn-cs"/>
              </a:rPr>
              <a:t>keep</a:t>
            </a:r>
            <a:r>
              <a:rPr kumimoji="0" lang="en-US" sz="1200" b="0" i="0" u="none" strike="noStrike" kern="1200" cap="none" spc="0" normalizeH="0" baseline="0" noProof="0" dirty="0">
                <a:ln>
                  <a:noFill/>
                </a:ln>
                <a:solidFill>
                  <a:prstClr val="black"/>
                </a:solidFill>
                <a:effectLst/>
                <a:uLnTx/>
                <a:uFillTx/>
                <a:latin typeface="+mn-lt"/>
                <a:ea typeface="+mn-ea"/>
                <a:cs typeface="+mn-cs"/>
              </a:rPr>
              <a:t> a job?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can you do to change a negative on-line reputation?</a:t>
            </a:r>
          </a:p>
        </p:txBody>
      </p:sp>
      <p:sp>
        <p:nvSpPr>
          <p:cNvPr id="4" name="Slide Number Placeholder 3"/>
          <p:cNvSpPr>
            <a:spLocks noGrp="1"/>
          </p:cNvSpPr>
          <p:nvPr>
            <p:ph type="sldNum" sz="quarter" idx="10"/>
          </p:nvPr>
        </p:nvSpPr>
        <p:spPr/>
        <p:txBody>
          <a:bodyPr/>
          <a:lstStyle/>
          <a:p>
            <a:fld id="{17D5B2B6-EEA3-4A17-9CFA-5E09448A9AB2}" type="slidenum">
              <a:rPr lang="en-US" smtClean="0"/>
              <a:t>13</a:t>
            </a:fld>
            <a:endParaRPr lang="en-US"/>
          </a:p>
        </p:txBody>
      </p:sp>
    </p:spTree>
    <p:extLst>
      <p:ext uri="{BB962C8B-B14F-4D97-AF65-F5344CB8AC3E}">
        <p14:creationId xmlns:p14="http://schemas.microsoft.com/office/powerpoint/2010/main" val="280918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things you do in your personal life can have an impact on your work life or your ability to get a job. </a:t>
            </a:r>
          </a:p>
          <a:p>
            <a:r>
              <a:rPr lang="en-US" dirty="0"/>
              <a:t>Watch the video (TV news report: </a:t>
            </a:r>
            <a:r>
              <a:rPr lang="en-US" sz="1200" b="1" kern="1200" dirty="0">
                <a:solidFill>
                  <a:schemeClr val="tx1"/>
                </a:solidFill>
                <a:effectLst/>
                <a:latin typeface="+mn-lt"/>
                <a:ea typeface="+mn-ea"/>
                <a:cs typeface="+mn-cs"/>
              </a:rPr>
              <a:t>YouTube: How Your Online Reputation Can Cost You a JOB</a:t>
            </a:r>
            <a:r>
              <a:rPr lang="en-US" dirty="0"/>
              <a:t> </a:t>
            </a:r>
          </a:p>
          <a:p>
            <a:r>
              <a:rPr lang="en-US" dirty="0"/>
              <a:t>Discuss what people saw.</a:t>
            </a:r>
          </a:p>
          <a:p>
            <a:r>
              <a:rPr lang="en-US" dirty="0"/>
              <a:t>Ask do people have things on Facebook or twitter that a potential employer would not like? </a:t>
            </a:r>
          </a:p>
        </p:txBody>
      </p:sp>
      <p:sp>
        <p:nvSpPr>
          <p:cNvPr id="4" name="Slide Number Placeholder 3"/>
          <p:cNvSpPr>
            <a:spLocks noGrp="1"/>
          </p:cNvSpPr>
          <p:nvPr>
            <p:ph type="sldNum" sz="quarter" idx="10"/>
          </p:nvPr>
        </p:nvSpPr>
        <p:spPr/>
        <p:txBody>
          <a:bodyPr/>
          <a:lstStyle/>
          <a:p>
            <a:fld id="{17D5B2B6-EEA3-4A17-9CFA-5E09448A9AB2}" type="slidenum">
              <a:rPr lang="en-US" smtClean="0"/>
              <a:t>14</a:t>
            </a:fld>
            <a:endParaRPr lang="en-US"/>
          </a:p>
        </p:txBody>
      </p:sp>
    </p:spTree>
    <p:extLst>
      <p:ext uri="{BB962C8B-B14F-4D97-AF65-F5344CB8AC3E}">
        <p14:creationId xmlns:p14="http://schemas.microsoft.com/office/powerpoint/2010/main" val="183224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When someone says “you have a good work ethic”  what does that mean?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choices we make each day both at home (things that impact our work) and those at work.</a:t>
            </a:r>
          </a:p>
          <a:p>
            <a:r>
              <a:rPr lang="en-US" sz="1200" kern="1200" dirty="0">
                <a:solidFill>
                  <a:schemeClr val="tx1"/>
                </a:solidFill>
                <a:effectLst/>
                <a:latin typeface="+mn-lt"/>
                <a:ea typeface="+mn-ea"/>
                <a:cs typeface="+mn-cs"/>
              </a:rPr>
              <a:t>Our work ethics actually begins developing or forming when we were small kids. It is the internalized view of work as something that can express or reflect oneself.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need to remember/understand that our ethics may change with time and from situation to situation</a:t>
            </a:r>
          </a:p>
          <a:p>
            <a:r>
              <a:rPr lang="en-US" sz="1200" kern="1200" dirty="0">
                <a:solidFill>
                  <a:schemeClr val="tx1"/>
                </a:solidFill>
                <a:effectLst/>
                <a:latin typeface="+mn-lt"/>
                <a:ea typeface="+mn-ea"/>
                <a:cs typeface="+mn-cs"/>
              </a:rPr>
              <a:t>Do we make the same mistake over? Decisions we make have good consequences and poor consequences – we learn from them </a:t>
            </a:r>
          </a:p>
          <a:p>
            <a:r>
              <a:rPr lang="en-US" sz="1200" kern="1200" dirty="0">
                <a:solidFill>
                  <a:schemeClr val="tx1"/>
                </a:solidFill>
                <a:effectLst/>
                <a:latin typeface="+mn-lt"/>
                <a:ea typeface="+mn-ea"/>
                <a:cs typeface="+mn-cs"/>
              </a:rPr>
              <a:t>Your organization has a set of rules that employees are expected to follow.  Your organization may have a code of ethics. (may also be called standards of practice, work standards) </a:t>
            </a:r>
          </a:p>
          <a:p>
            <a:r>
              <a:rPr lang="en-US" sz="1200" kern="1200" dirty="0">
                <a:solidFill>
                  <a:schemeClr val="tx1"/>
                </a:solidFill>
                <a:effectLst/>
                <a:latin typeface="+mn-lt"/>
                <a:ea typeface="+mn-ea"/>
                <a:cs typeface="+mn-cs"/>
              </a:rPr>
              <a:t>Pass out the code of ethics. </a:t>
            </a:r>
          </a:p>
          <a:p>
            <a:r>
              <a:rPr lang="en-US" sz="1200" kern="1200" dirty="0">
                <a:solidFill>
                  <a:schemeClr val="tx1"/>
                </a:solidFill>
                <a:effectLst/>
                <a:latin typeface="+mn-lt"/>
                <a:ea typeface="+mn-ea"/>
                <a:cs typeface="+mn-cs"/>
              </a:rPr>
              <a:t>Review with the group?</a:t>
            </a:r>
          </a:p>
          <a:p>
            <a:r>
              <a:rPr lang="en-US" sz="1200" kern="1200" dirty="0">
                <a:solidFill>
                  <a:schemeClr val="tx1"/>
                </a:solidFill>
                <a:effectLst/>
                <a:latin typeface="+mn-lt"/>
                <a:ea typeface="+mn-ea"/>
                <a:cs typeface="+mn-cs"/>
              </a:rPr>
              <a:t>Ask -  What happens if we follow policy?  What happens if we don’t?</a:t>
            </a:r>
          </a:p>
        </p:txBody>
      </p:sp>
      <p:sp>
        <p:nvSpPr>
          <p:cNvPr id="4" name="Slide Number Placeholder 3"/>
          <p:cNvSpPr>
            <a:spLocks noGrp="1"/>
          </p:cNvSpPr>
          <p:nvPr>
            <p:ph type="sldNum" sz="quarter" idx="10"/>
          </p:nvPr>
        </p:nvSpPr>
        <p:spPr/>
        <p:txBody>
          <a:bodyPr/>
          <a:lstStyle/>
          <a:p>
            <a:fld id="{17D5B2B6-EEA3-4A17-9CFA-5E09448A9AB2}" type="slidenum">
              <a:rPr lang="en-US" smtClean="0"/>
              <a:t>15</a:t>
            </a:fld>
            <a:endParaRPr lang="en-US"/>
          </a:p>
        </p:txBody>
      </p:sp>
    </p:spTree>
    <p:extLst>
      <p:ext uri="{BB962C8B-B14F-4D97-AF65-F5344CB8AC3E}">
        <p14:creationId xmlns:p14="http://schemas.microsoft.com/office/powerpoint/2010/main" val="657218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Work in small groups - On Flip Chart paper, draw line down middle make a list with small group – list good  and bad work ethics. </a:t>
            </a:r>
          </a:p>
          <a:p>
            <a:r>
              <a:rPr lang="en-US" sz="1200" kern="1200" dirty="0">
                <a:solidFill>
                  <a:schemeClr val="tx1"/>
                </a:solidFill>
                <a:effectLst/>
                <a:latin typeface="+mn-lt"/>
                <a:ea typeface="+mn-ea"/>
                <a:cs typeface="+mn-cs"/>
              </a:rPr>
              <a:t>What do you see when someone has a good work ethic? Ideas include: </a:t>
            </a:r>
          </a:p>
          <a:p>
            <a:pPr lvl="0"/>
            <a:r>
              <a:rPr lang="en-US" sz="1200" kern="1200" dirty="0">
                <a:solidFill>
                  <a:schemeClr val="tx1"/>
                </a:solidFill>
                <a:effectLst/>
                <a:latin typeface="+mn-lt"/>
                <a:ea typeface="+mn-ea"/>
                <a:cs typeface="+mn-cs"/>
              </a:rPr>
              <a:t>Being on time</a:t>
            </a:r>
          </a:p>
          <a:p>
            <a:pPr lvl="0"/>
            <a:r>
              <a:rPr lang="en-US" sz="1200" kern="1200" dirty="0">
                <a:solidFill>
                  <a:schemeClr val="tx1"/>
                </a:solidFill>
                <a:effectLst/>
                <a:latin typeface="+mn-lt"/>
                <a:ea typeface="+mn-ea"/>
                <a:cs typeface="+mn-cs"/>
              </a:rPr>
              <a:t>Listening to co-workers and leaders</a:t>
            </a:r>
          </a:p>
          <a:p>
            <a:pPr lvl="0"/>
            <a:r>
              <a:rPr lang="en-US" sz="1200" kern="1200" dirty="0">
                <a:solidFill>
                  <a:schemeClr val="tx1"/>
                </a:solidFill>
                <a:effectLst/>
                <a:latin typeface="+mn-lt"/>
                <a:ea typeface="+mn-ea"/>
                <a:cs typeface="+mn-cs"/>
              </a:rPr>
              <a:t>Positive attitude</a:t>
            </a:r>
          </a:p>
          <a:p>
            <a:pPr lvl="0"/>
            <a:r>
              <a:rPr lang="en-US" sz="1200" kern="1200" dirty="0">
                <a:solidFill>
                  <a:schemeClr val="tx1"/>
                </a:solidFill>
                <a:effectLst/>
                <a:latin typeface="+mn-lt"/>
                <a:ea typeface="+mn-ea"/>
                <a:cs typeface="+mn-cs"/>
              </a:rPr>
              <a:t>Not using cell phone</a:t>
            </a:r>
          </a:p>
          <a:p>
            <a:pPr lvl="0"/>
            <a:r>
              <a:rPr lang="en-US" sz="1200" kern="1200" dirty="0">
                <a:solidFill>
                  <a:schemeClr val="tx1"/>
                </a:solidFill>
                <a:effectLst/>
                <a:latin typeface="+mn-lt"/>
                <a:ea typeface="+mn-ea"/>
                <a:cs typeface="+mn-cs"/>
              </a:rPr>
              <a:t>Being honest and truthful</a:t>
            </a:r>
          </a:p>
          <a:p>
            <a:pPr lvl="0"/>
            <a:r>
              <a:rPr lang="en-US" sz="1200" kern="1200" dirty="0">
                <a:solidFill>
                  <a:schemeClr val="tx1"/>
                </a:solidFill>
                <a:effectLst/>
                <a:latin typeface="+mn-lt"/>
                <a:ea typeface="+mn-ea"/>
                <a:cs typeface="+mn-cs"/>
              </a:rPr>
              <a:t>Dependable</a:t>
            </a:r>
          </a:p>
          <a:p>
            <a:pPr lvl="0"/>
            <a:r>
              <a:rPr lang="en-US" sz="1200" kern="1200" dirty="0">
                <a:solidFill>
                  <a:schemeClr val="tx1"/>
                </a:solidFill>
                <a:effectLst/>
                <a:latin typeface="+mn-lt"/>
                <a:ea typeface="+mn-ea"/>
                <a:cs typeface="+mn-cs"/>
              </a:rPr>
              <a:t>Responsible</a:t>
            </a:r>
          </a:p>
          <a:p>
            <a:pPr lvl="0"/>
            <a:r>
              <a:rPr lang="en-US" sz="1200" kern="1200" dirty="0">
                <a:solidFill>
                  <a:schemeClr val="tx1"/>
                </a:solidFill>
                <a:effectLst/>
                <a:latin typeface="+mn-lt"/>
                <a:ea typeface="+mn-ea"/>
                <a:cs typeface="+mn-cs"/>
              </a:rPr>
              <a:t>Rigor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you see when someone has a bad work ethic. Ideas:</a:t>
            </a:r>
          </a:p>
          <a:p>
            <a:pPr lvl="0"/>
            <a:r>
              <a:rPr lang="en-US" sz="1200" kern="1200" dirty="0">
                <a:solidFill>
                  <a:schemeClr val="tx1"/>
                </a:solidFill>
                <a:effectLst/>
                <a:latin typeface="+mn-lt"/>
                <a:ea typeface="+mn-ea"/>
                <a:cs typeface="+mn-cs"/>
              </a:rPr>
              <a:t>Showing up late, or not showing up at all</a:t>
            </a:r>
          </a:p>
          <a:p>
            <a:pPr lvl="0"/>
            <a:r>
              <a:rPr lang="en-US" sz="1200" kern="1200" dirty="0">
                <a:solidFill>
                  <a:schemeClr val="tx1"/>
                </a:solidFill>
                <a:effectLst/>
                <a:latin typeface="+mn-lt"/>
                <a:ea typeface="+mn-ea"/>
                <a:cs typeface="+mn-cs"/>
              </a:rPr>
              <a:t>Not holding quality standard</a:t>
            </a:r>
          </a:p>
          <a:p>
            <a:pPr lvl="0"/>
            <a:r>
              <a:rPr lang="en-US" sz="1200" kern="1200" dirty="0">
                <a:solidFill>
                  <a:schemeClr val="tx1"/>
                </a:solidFill>
                <a:effectLst/>
                <a:latin typeface="+mn-lt"/>
                <a:ea typeface="+mn-ea"/>
                <a:cs typeface="+mn-cs"/>
              </a:rPr>
              <a:t>Yelling at co-worker or leader – ignoring </a:t>
            </a:r>
          </a:p>
          <a:p>
            <a:pPr lvl="0"/>
            <a:r>
              <a:rPr lang="en-US" sz="1200" kern="1200" dirty="0">
                <a:solidFill>
                  <a:schemeClr val="tx1"/>
                </a:solidFill>
                <a:effectLst/>
                <a:latin typeface="+mn-lt"/>
                <a:ea typeface="+mn-ea"/>
                <a:cs typeface="+mn-cs"/>
              </a:rPr>
              <a:t>Using phone on line</a:t>
            </a:r>
          </a:p>
          <a:p>
            <a:pPr lvl="0"/>
            <a:r>
              <a:rPr lang="en-US" sz="1200" kern="1200" dirty="0">
                <a:solidFill>
                  <a:schemeClr val="tx1"/>
                </a:solidFill>
                <a:effectLst/>
                <a:latin typeface="+mn-lt"/>
                <a:ea typeface="+mn-ea"/>
                <a:cs typeface="+mn-cs"/>
              </a:rPr>
              <a:t>Lying about an issue</a:t>
            </a:r>
          </a:p>
          <a:p>
            <a:pPr lvl="0"/>
            <a:r>
              <a:rPr lang="en-US" sz="1200" kern="1200" dirty="0">
                <a:solidFill>
                  <a:schemeClr val="tx1"/>
                </a:solidFill>
                <a:effectLst/>
                <a:latin typeface="+mn-lt"/>
                <a:ea typeface="+mn-ea"/>
                <a:cs typeface="+mn-cs"/>
              </a:rPr>
              <a:t>Stealing</a:t>
            </a:r>
          </a:p>
          <a:p>
            <a:pPr lvl="0"/>
            <a:r>
              <a:rPr lang="en-US" sz="1200" kern="1200" dirty="0">
                <a:solidFill>
                  <a:schemeClr val="tx1"/>
                </a:solidFill>
                <a:effectLst/>
                <a:latin typeface="+mn-lt"/>
                <a:ea typeface="+mn-ea"/>
                <a:cs typeface="+mn-cs"/>
              </a:rPr>
              <a:t>Not working your hardest</a:t>
            </a:r>
          </a:p>
          <a:p>
            <a:r>
              <a:rPr lang="en-US" sz="1200" kern="1200" dirty="0">
                <a:solidFill>
                  <a:schemeClr val="tx1"/>
                </a:solidFill>
                <a:effectLst/>
                <a:latin typeface="+mn-lt"/>
                <a:ea typeface="+mn-ea"/>
                <a:cs typeface="+mn-cs"/>
              </a:rPr>
              <a:t>Why is this important?  How is this important to MDI?  Do community employers feel the same? If work ethic is poor, is reputation impacted? </a:t>
            </a:r>
          </a:p>
          <a:p>
            <a:r>
              <a:rPr lang="en-US" sz="1200" kern="1200" dirty="0">
                <a:solidFill>
                  <a:schemeClr val="tx1"/>
                </a:solidFill>
                <a:effectLst/>
                <a:latin typeface="+mn-lt"/>
                <a:ea typeface="+mn-ea"/>
                <a:cs typeface="+mn-cs"/>
              </a:rPr>
              <a:t>We can be challenged when faced with important decision concerning work and our personal ethics.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is this important?  How is this important to your organization?  Do community employers feel the same? If work ethic is poor, is reputation impacted? </a:t>
            </a:r>
          </a:p>
          <a:p>
            <a:r>
              <a:rPr lang="en-US" sz="1200" kern="1200" dirty="0">
                <a:solidFill>
                  <a:schemeClr val="tx1"/>
                </a:solidFill>
                <a:effectLst/>
                <a:latin typeface="+mn-lt"/>
                <a:ea typeface="+mn-ea"/>
                <a:cs typeface="+mn-cs"/>
              </a:rPr>
              <a:t>We can be challenged when faced with important decision concerning work and our personal ethics.</a:t>
            </a:r>
          </a:p>
        </p:txBody>
      </p:sp>
      <p:sp>
        <p:nvSpPr>
          <p:cNvPr id="4" name="Slide Number Placeholder 3"/>
          <p:cNvSpPr>
            <a:spLocks noGrp="1"/>
          </p:cNvSpPr>
          <p:nvPr>
            <p:ph type="sldNum" sz="quarter" idx="10"/>
          </p:nvPr>
        </p:nvSpPr>
        <p:spPr/>
        <p:txBody>
          <a:bodyPr/>
          <a:lstStyle/>
          <a:p>
            <a:fld id="{17D5B2B6-EEA3-4A17-9CFA-5E09448A9AB2}" type="slidenum">
              <a:rPr lang="en-US" smtClean="0"/>
              <a:t>16</a:t>
            </a:fld>
            <a:endParaRPr lang="en-US"/>
          </a:p>
        </p:txBody>
      </p:sp>
    </p:spTree>
    <p:extLst>
      <p:ext uri="{BB962C8B-B14F-4D97-AF65-F5344CB8AC3E}">
        <p14:creationId xmlns:p14="http://schemas.microsoft.com/office/powerpoint/2010/main" val="260354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Self-Quiz:  What is Your Work Ethic? </a:t>
            </a:r>
          </a:p>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take the work ethic quiz.  It will not be turned in so be honest as you complete it.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Are you reliable?    Can people count on you?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Seldom	   Sometimes  	Usually  	Always</a:t>
            </a:r>
          </a:p>
          <a:p>
            <a:r>
              <a:rPr lang="en-US" sz="1200" b="1" kern="1200" dirty="0">
                <a:solidFill>
                  <a:schemeClr val="tx1"/>
                </a:solidFill>
                <a:effectLst/>
                <a:latin typeface="+mn-lt"/>
                <a:ea typeface="+mn-ea"/>
                <a:cs typeface="+mn-cs"/>
              </a:rPr>
              <a:t>Do you follow rules?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Seldom 	   Sometimes      Usually        Always</a:t>
            </a:r>
          </a:p>
          <a:p>
            <a:r>
              <a:rPr lang="en-US" sz="1200" b="1" kern="1200" dirty="0">
                <a:solidFill>
                  <a:schemeClr val="tx1"/>
                </a:solidFill>
                <a:effectLst/>
                <a:latin typeface="+mn-lt"/>
                <a:ea typeface="+mn-ea"/>
                <a:cs typeface="+mn-cs"/>
              </a:rPr>
              <a:t>Do you honor your word?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Seldom 	   Sometimes  	Usually  	Always</a:t>
            </a:r>
          </a:p>
          <a:p>
            <a:r>
              <a:rPr lang="en-US" sz="1200" b="1" kern="1200" dirty="0">
                <a:solidFill>
                  <a:schemeClr val="tx1"/>
                </a:solidFill>
                <a:effectLst/>
                <a:latin typeface="+mn-lt"/>
                <a:ea typeface="+mn-ea"/>
                <a:cs typeface="+mn-cs"/>
              </a:rPr>
              <a:t>While working, do you ever do other things?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Seldom 	   Sometimes  	Usually  	Always</a:t>
            </a:r>
          </a:p>
          <a:p>
            <a:r>
              <a:rPr lang="en-US" sz="1200" b="1" kern="1200" dirty="0">
                <a:solidFill>
                  <a:schemeClr val="tx1"/>
                </a:solidFill>
                <a:effectLst/>
                <a:latin typeface="+mn-lt"/>
                <a:ea typeface="+mn-ea"/>
                <a:cs typeface="+mn-cs"/>
              </a:rPr>
              <a:t>Are you true to the promises you make?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Seldom 	   Sometimes  	Usually  	Always</a:t>
            </a:r>
          </a:p>
          <a:p>
            <a:r>
              <a:rPr lang="en-US" sz="1200" b="1" kern="1200" dirty="0">
                <a:solidFill>
                  <a:schemeClr val="tx1"/>
                </a:solidFill>
                <a:effectLst/>
                <a:latin typeface="+mn-lt"/>
                <a:ea typeface="+mn-ea"/>
                <a:cs typeface="+mn-cs"/>
              </a:rPr>
              <a:t>Are you a hard worker?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Seldom 	   Sometimes  	Usually  	Always</a:t>
            </a:r>
          </a:p>
          <a:p>
            <a:r>
              <a:rPr lang="en-US" sz="1200" b="1" kern="1200" dirty="0">
                <a:solidFill>
                  <a:schemeClr val="tx1"/>
                </a:solidFill>
                <a:effectLst/>
                <a:latin typeface="+mn-lt"/>
                <a:ea typeface="+mn-ea"/>
                <a:cs typeface="+mn-cs"/>
              </a:rPr>
              <a:t>Do you work to your highest potential?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Seldom    Sometimes  	Usually 	Always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employers find a strong work ethic the best thing an employee can possess. Even if the employee does not have full understanding of the job responsibilities, if he has a strong work ethic, employers usually will be happy to teach and train.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Would it be better to have an employee who had a lot of knowledge about the job, but was unreliable, or an employee who didn’t know very much about the job but worked extremely hard?</a:t>
            </a:r>
          </a:p>
        </p:txBody>
      </p:sp>
      <p:sp>
        <p:nvSpPr>
          <p:cNvPr id="4" name="Slide Number Placeholder 3"/>
          <p:cNvSpPr>
            <a:spLocks noGrp="1"/>
          </p:cNvSpPr>
          <p:nvPr>
            <p:ph type="sldNum" sz="quarter" idx="10"/>
          </p:nvPr>
        </p:nvSpPr>
        <p:spPr/>
        <p:txBody>
          <a:bodyPr/>
          <a:lstStyle/>
          <a:p>
            <a:fld id="{17D5B2B6-EEA3-4A17-9CFA-5E09448A9AB2}" type="slidenum">
              <a:rPr lang="en-US" smtClean="0"/>
              <a:t>17</a:t>
            </a:fld>
            <a:endParaRPr lang="en-US"/>
          </a:p>
        </p:txBody>
      </p:sp>
    </p:spTree>
    <p:extLst>
      <p:ext uri="{BB962C8B-B14F-4D97-AF65-F5344CB8AC3E}">
        <p14:creationId xmlns:p14="http://schemas.microsoft.com/office/powerpoint/2010/main" val="63395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 – Work Ethic in Action Scenario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each scenarios and ask the group to comment if it is ethical or unethical. Add to the poster on good and bad work ethics. </a:t>
            </a:r>
          </a:p>
          <a:p>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What would you do?</a:t>
            </a:r>
          </a:p>
          <a:p>
            <a:r>
              <a:rPr lang="en-US" sz="1200" kern="1200" dirty="0">
                <a:solidFill>
                  <a:schemeClr val="tx1"/>
                </a:solidFill>
                <a:effectLst/>
                <a:latin typeface="+mn-lt"/>
                <a:ea typeface="+mn-ea"/>
                <a:cs typeface="+mn-cs"/>
              </a:rPr>
              <a:t>*Going to work when you’re obviously sick and possibly contagious.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would you do?</a:t>
            </a:r>
          </a:p>
          <a:p>
            <a:r>
              <a:rPr lang="en-US" sz="1200" kern="1200" dirty="0">
                <a:solidFill>
                  <a:schemeClr val="tx1"/>
                </a:solidFill>
                <a:effectLst/>
                <a:latin typeface="+mn-lt"/>
                <a:ea typeface="+mn-ea"/>
                <a:cs typeface="+mn-cs"/>
              </a:rPr>
              <a:t>*Telling an insecure co-worker their work is good when it is 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would you do?</a:t>
            </a:r>
          </a:p>
          <a:p>
            <a:r>
              <a:rPr lang="en-US" sz="1200" kern="1200" dirty="0">
                <a:solidFill>
                  <a:schemeClr val="tx1"/>
                </a:solidFill>
                <a:effectLst/>
                <a:latin typeface="+mn-lt"/>
                <a:ea typeface="+mn-ea"/>
                <a:cs typeface="+mn-cs"/>
              </a:rPr>
              <a:t>*Voicing support for a decision you don’t really believe in because everyone else is in favor of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Decisions can be tough</a:t>
            </a:r>
          </a:p>
          <a:p>
            <a:r>
              <a:rPr lang="en-US" sz="1200" kern="1200" dirty="0">
                <a:solidFill>
                  <a:schemeClr val="tx1"/>
                </a:solidFill>
                <a:effectLst/>
                <a:latin typeface="+mn-lt"/>
                <a:ea typeface="+mn-ea"/>
                <a:cs typeface="+mn-cs"/>
              </a:rPr>
              <a:t>There is generally a “better” answer</a:t>
            </a:r>
          </a:p>
          <a:p>
            <a:r>
              <a:rPr lang="en-US" sz="1200" kern="1200" dirty="0">
                <a:solidFill>
                  <a:schemeClr val="tx1"/>
                </a:solidFill>
                <a:effectLst/>
                <a:latin typeface="+mn-lt"/>
                <a:ea typeface="+mn-ea"/>
                <a:cs typeface="+mn-cs"/>
              </a:rPr>
              <a:t>Can the conflict be eliminated?</a:t>
            </a:r>
          </a:p>
          <a:p>
            <a:r>
              <a:rPr lang="en-US" sz="1200" kern="1200" dirty="0">
                <a:solidFill>
                  <a:schemeClr val="tx1"/>
                </a:solidFill>
                <a:effectLst/>
                <a:latin typeface="+mn-lt"/>
                <a:ea typeface="+mn-ea"/>
                <a:cs typeface="+mn-cs"/>
              </a:rPr>
              <a:t>Decide what is “more right”.</a:t>
            </a:r>
          </a:p>
          <a:p>
            <a:r>
              <a:rPr lang="en-US" sz="1200" kern="1200" dirty="0">
                <a:solidFill>
                  <a:schemeClr val="tx1"/>
                </a:solidFill>
                <a:effectLst/>
                <a:latin typeface="+mn-lt"/>
                <a:ea typeface="+mn-ea"/>
                <a:cs typeface="+mn-cs"/>
              </a:rPr>
              <a:t>Seek Advice.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Answers:</a:t>
            </a:r>
          </a:p>
          <a:p>
            <a:r>
              <a:rPr lang="en-US" sz="1200" kern="1200" dirty="0">
                <a:solidFill>
                  <a:schemeClr val="tx1"/>
                </a:solidFill>
                <a:effectLst/>
                <a:latin typeface="+mn-lt"/>
                <a:ea typeface="+mn-ea"/>
                <a:cs typeface="+mn-cs"/>
              </a:rPr>
              <a:t>It is right to want to meet deadlines and keep the organization from being short-handed, but it’s also right to stay home when you are sick so you will get well faster and avoid infecting others.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right to protect a co-worker’s feelings especially when the person is insecure, but it is also right to make sure people know when their work is falling short so they aren’t misled into thinking they’re doing fine.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right to be supportive of a team decision, but it’s also right to make sure people know where you truly stand on an issue.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organization has an ethics hotline, give the number out to participants. If they do not give information on how to contact HR.</a:t>
            </a:r>
          </a:p>
        </p:txBody>
      </p:sp>
      <p:sp>
        <p:nvSpPr>
          <p:cNvPr id="4" name="Slide Number Placeholder 3"/>
          <p:cNvSpPr>
            <a:spLocks noGrp="1"/>
          </p:cNvSpPr>
          <p:nvPr>
            <p:ph type="sldNum" sz="quarter" idx="10"/>
          </p:nvPr>
        </p:nvSpPr>
        <p:spPr/>
        <p:txBody>
          <a:bodyPr/>
          <a:lstStyle/>
          <a:p>
            <a:fld id="{17D5B2B6-EEA3-4A17-9CFA-5E09448A9AB2}" type="slidenum">
              <a:rPr lang="en-US" smtClean="0"/>
              <a:t>18</a:t>
            </a:fld>
            <a:endParaRPr lang="en-US"/>
          </a:p>
        </p:txBody>
      </p:sp>
    </p:spTree>
    <p:extLst>
      <p:ext uri="{BB962C8B-B14F-4D97-AF65-F5344CB8AC3E}">
        <p14:creationId xmlns:p14="http://schemas.microsoft.com/office/powerpoint/2010/main" val="522138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19</a:t>
            </a:fld>
            <a:endParaRPr lang="en-US"/>
          </a:p>
        </p:txBody>
      </p:sp>
    </p:spTree>
    <p:extLst>
      <p:ext uri="{BB962C8B-B14F-4D97-AF65-F5344CB8AC3E}">
        <p14:creationId xmlns:p14="http://schemas.microsoft.com/office/powerpoint/2010/main" val="393978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Ice Breaker:</a:t>
            </a:r>
            <a:r>
              <a:rPr lang="en-US" sz="1200" kern="1200" dirty="0">
                <a:solidFill>
                  <a:schemeClr val="tx1"/>
                </a:solidFill>
                <a:effectLst/>
                <a:latin typeface="+mn-lt"/>
                <a:ea typeface="+mn-ea"/>
                <a:cs typeface="+mn-cs"/>
              </a:rPr>
              <a:t>  Leader will ask review questions – Trainer should add additional relevant review questions. </a:t>
            </a:r>
          </a:p>
          <a:p>
            <a:r>
              <a:rPr lang="en-US" sz="1200" kern="1200" dirty="0">
                <a:solidFill>
                  <a:schemeClr val="tx1"/>
                </a:solidFill>
                <a:effectLst/>
                <a:latin typeface="+mn-lt"/>
                <a:ea typeface="+mn-ea"/>
                <a:cs typeface="+mn-cs"/>
              </a:rPr>
              <a:t>Sessions in Review</a:t>
            </a:r>
          </a:p>
          <a:p>
            <a:pPr marL="228600" lvl="0" indent="-228600">
              <a:buFont typeface="+mj-lt"/>
              <a:buAutoNum type="arabicPeriod"/>
            </a:pPr>
            <a:r>
              <a:rPr lang="en-US" sz="1200" kern="1200" dirty="0">
                <a:solidFill>
                  <a:schemeClr val="tx1"/>
                </a:solidFill>
                <a:effectLst/>
                <a:latin typeface="+mn-lt"/>
                <a:ea typeface="+mn-ea"/>
                <a:cs typeface="+mn-cs"/>
              </a:rPr>
              <a:t>T or F- All CEOs are leaders</a:t>
            </a:r>
          </a:p>
          <a:p>
            <a:pPr marL="228600" lvl="0" indent="-228600">
              <a:buFont typeface="+mj-lt"/>
              <a:buAutoNum type="arabicPeriod"/>
            </a:pPr>
            <a:r>
              <a:rPr lang="en-US" sz="1200" kern="1200" dirty="0">
                <a:solidFill>
                  <a:schemeClr val="tx1"/>
                </a:solidFill>
                <a:effectLst/>
                <a:latin typeface="+mn-lt"/>
                <a:ea typeface="+mn-ea"/>
                <a:cs typeface="+mn-cs"/>
              </a:rPr>
              <a:t>A mission moment is an example of what</a:t>
            </a:r>
          </a:p>
          <a:p>
            <a:pPr marL="228600" lvl="0" indent="-228600">
              <a:buFont typeface="+mj-lt"/>
              <a:buAutoNum type="arabicPeriod"/>
            </a:pPr>
            <a:r>
              <a:rPr lang="en-US" sz="1200" kern="1200" dirty="0">
                <a:solidFill>
                  <a:schemeClr val="tx1"/>
                </a:solidFill>
                <a:effectLst/>
                <a:latin typeface="+mn-lt"/>
                <a:ea typeface="+mn-ea"/>
                <a:cs typeface="+mn-cs"/>
              </a:rPr>
              <a:t>Name 1 of thing you should do in a proper greeting </a:t>
            </a:r>
          </a:p>
          <a:p>
            <a:pPr marL="228600" lvl="0" indent="-228600">
              <a:buFont typeface="+mj-lt"/>
              <a:buAutoNum type="arabicPeriod"/>
            </a:pPr>
            <a:r>
              <a:rPr lang="en-US" sz="1200" kern="1200" dirty="0">
                <a:solidFill>
                  <a:schemeClr val="tx1"/>
                </a:solidFill>
                <a:effectLst/>
                <a:latin typeface="+mn-lt"/>
                <a:ea typeface="+mn-ea"/>
                <a:cs typeface="+mn-cs"/>
              </a:rPr>
              <a:t>Setting goals is important.  Name one of the famous people who set a goal and achieved it! (</a:t>
            </a:r>
            <a:r>
              <a:rPr lang="en-US" sz="1200" kern="1200" dirty="0" err="1">
                <a:solidFill>
                  <a:schemeClr val="tx1"/>
                </a:solidFill>
                <a:effectLst/>
                <a:latin typeface="+mn-lt"/>
                <a:ea typeface="+mn-ea"/>
                <a:cs typeface="+mn-cs"/>
              </a:rPr>
              <a:t>Rowlings</a:t>
            </a:r>
            <a:r>
              <a:rPr lang="en-US" sz="1200" kern="1200" dirty="0">
                <a:solidFill>
                  <a:schemeClr val="tx1"/>
                </a:solidFill>
                <a:effectLst/>
                <a:latin typeface="+mn-lt"/>
                <a:ea typeface="+mn-ea"/>
                <a:cs typeface="+mn-cs"/>
              </a:rPr>
              <a:t>, Sanders, Winfrey)</a:t>
            </a:r>
          </a:p>
          <a:p>
            <a:pPr marL="228600" lvl="0" indent="-228600">
              <a:buFont typeface="+mj-lt"/>
              <a:buAutoNum type="arabicPeriod"/>
            </a:pPr>
            <a:r>
              <a:rPr lang="en-US" sz="1200" kern="1200" dirty="0">
                <a:solidFill>
                  <a:schemeClr val="tx1"/>
                </a:solidFill>
                <a:effectLst/>
                <a:latin typeface="+mn-lt"/>
                <a:ea typeface="+mn-ea"/>
                <a:cs typeface="+mn-cs"/>
              </a:rPr>
              <a:t>What does GRIT mean?</a:t>
            </a:r>
          </a:p>
          <a:p>
            <a:pPr marL="228600" lvl="0" indent="-228600">
              <a:buFont typeface="+mj-lt"/>
              <a:buAutoNum type="arabicPeriod"/>
            </a:pPr>
            <a:r>
              <a:rPr lang="en-US" sz="1200" kern="1200" dirty="0">
                <a:solidFill>
                  <a:schemeClr val="tx1"/>
                </a:solidFill>
                <a:effectLst/>
                <a:latin typeface="+mn-lt"/>
                <a:ea typeface="+mn-ea"/>
                <a:cs typeface="+mn-cs"/>
              </a:rPr>
              <a:t>Place a “+” sign on my mirror will remind me that my </a:t>
            </a:r>
            <a:r>
              <a:rPr lang="en-US" sz="1200" u="sng" kern="1200" dirty="0">
                <a:solidFill>
                  <a:schemeClr val="tx1"/>
                </a:solidFill>
                <a:effectLst/>
                <a:latin typeface="+mn-lt"/>
                <a:ea typeface="+mn-ea"/>
                <a:cs typeface="+mn-cs"/>
              </a:rPr>
              <a:t>(attitude) </a:t>
            </a:r>
            <a:r>
              <a:rPr lang="en-US" sz="1200" kern="1200" dirty="0">
                <a:solidFill>
                  <a:schemeClr val="tx1"/>
                </a:solidFill>
                <a:effectLst/>
                <a:latin typeface="+mn-lt"/>
                <a:ea typeface="+mn-ea"/>
                <a:cs typeface="+mn-cs"/>
              </a:rPr>
              <a:t>is important! </a:t>
            </a:r>
          </a:p>
          <a:p>
            <a:pPr marL="228600" lvl="0" indent="-228600">
              <a:buFont typeface="+mj-lt"/>
              <a:buAutoNum type="arabicPeriod"/>
            </a:pPr>
            <a:r>
              <a:rPr lang="en-US" sz="1200" kern="1200" dirty="0">
                <a:solidFill>
                  <a:schemeClr val="tx1"/>
                </a:solidFill>
                <a:effectLst/>
                <a:latin typeface="+mn-lt"/>
                <a:ea typeface="+mn-ea"/>
                <a:cs typeface="+mn-cs"/>
              </a:rPr>
              <a:t>Share one thing you do to get to work BEFORE time.</a:t>
            </a:r>
          </a:p>
          <a:p>
            <a:pPr marL="228600" lvl="0" indent="-228600">
              <a:buFont typeface="+mj-lt"/>
              <a:buAutoNum type="arabicPeriod"/>
            </a:pPr>
            <a:r>
              <a:rPr lang="en-US" sz="1200" kern="1200" dirty="0">
                <a:solidFill>
                  <a:schemeClr val="tx1"/>
                </a:solidFill>
                <a:effectLst/>
                <a:latin typeface="+mn-lt"/>
                <a:ea typeface="+mn-ea"/>
                <a:cs typeface="+mn-cs"/>
              </a:rPr>
              <a:t>When my co-worker doesn’t show up for work, I </a:t>
            </a:r>
            <a:r>
              <a:rPr lang="en-US" sz="1200" u="sng" kern="1200" dirty="0">
                <a:solidFill>
                  <a:schemeClr val="tx1"/>
                </a:solidFill>
                <a:effectLst/>
                <a:latin typeface="+mn-lt"/>
                <a:ea typeface="+mn-ea"/>
                <a:cs typeface="+mn-cs"/>
              </a:rPr>
              <a:t>___(Fill in the blank)___. </a:t>
            </a:r>
          </a:p>
          <a:p>
            <a:pPr marL="228600" lvl="0" indent="-228600">
              <a:buFont typeface="+mj-lt"/>
              <a:buAutoNum type="arabicPeriod"/>
            </a:pPr>
            <a:r>
              <a:rPr lang="en-US" sz="1200" kern="1200" dirty="0">
                <a:solidFill>
                  <a:schemeClr val="tx1"/>
                </a:solidFill>
                <a:effectLst/>
                <a:latin typeface="+mn-lt"/>
                <a:ea typeface="+mn-ea"/>
                <a:cs typeface="+mn-cs"/>
              </a:rPr>
              <a:t>I am the CEO of my own _________</a:t>
            </a:r>
          </a:p>
          <a:p>
            <a:pPr marL="228600" lvl="0" indent="-228600">
              <a:buFont typeface="+mj-lt"/>
              <a:buAutoNum type="arabicPeriod"/>
            </a:pPr>
            <a:r>
              <a:rPr lang="en-US" sz="1200" kern="1200" dirty="0">
                <a:solidFill>
                  <a:schemeClr val="tx1"/>
                </a:solidFill>
                <a:effectLst/>
                <a:latin typeface="+mn-lt"/>
                <a:ea typeface="+mn-ea"/>
                <a:cs typeface="+mn-cs"/>
              </a:rPr>
              <a:t>T or F - Most companies have an attendance policy.  </a:t>
            </a:r>
          </a:p>
          <a:p>
            <a:pPr marL="228600" lvl="0" indent="-228600">
              <a:buFont typeface="+mj-lt"/>
              <a:buAutoNum type="arabicPeriod"/>
            </a:pPr>
            <a:r>
              <a:rPr lang="en-US" sz="1200" kern="1200" dirty="0">
                <a:solidFill>
                  <a:schemeClr val="tx1"/>
                </a:solidFill>
                <a:effectLst/>
                <a:latin typeface="+mn-lt"/>
                <a:ea typeface="+mn-ea"/>
                <a:cs typeface="+mn-cs"/>
              </a:rPr>
              <a:t>What is an Ice Breaker?</a:t>
            </a:r>
          </a:p>
          <a:p>
            <a:pPr marL="228600" lvl="0" indent="-228600">
              <a:buFont typeface="+mj-lt"/>
              <a:buAutoNum type="arabicPeriod"/>
            </a:pPr>
            <a:r>
              <a:rPr lang="en-US" sz="1200" kern="1200" dirty="0">
                <a:solidFill>
                  <a:schemeClr val="tx1"/>
                </a:solidFill>
                <a:effectLst/>
                <a:latin typeface="+mn-lt"/>
                <a:ea typeface="+mn-ea"/>
                <a:cs typeface="+mn-cs"/>
              </a:rPr>
              <a:t>T or F You should know what a company’s mission statement is before taking a job. </a:t>
            </a:r>
          </a:p>
          <a:p>
            <a:pPr marL="0" indent="0">
              <a:buFont typeface="+mj-lt"/>
              <a:buNone/>
            </a:pPr>
            <a:r>
              <a:rPr lang="en-US" sz="1200" kern="1200" dirty="0">
                <a:solidFill>
                  <a:schemeClr val="tx1"/>
                </a:solidFill>
                <a:effectLst/>
                <a:latin typeface="+mn-lt"/>
                <a:ea typeface="+mn-ea"/>
                <a:cs typeface="+mn-cs"/>
              </a:rPr>
              <a:t>The leader will ask them the next question, and so on....   </a:t>
            </a:r>
          </a:p>
          <a:p>
            <a:pPr marL="0" indent="0">
              <a:buFont typeface="+mj-lt"/>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Instructions: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each person stand in front of the group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Hold the potato in your hand between your thumb and pointer finger.  Hold the straw in your other hand with your thumb over the top (like you were going to stab something with the straw).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Say out loud “I can do this” 3X’s.  On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time, stab the straw into the potato.  The straw will go through the potato.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If for some reason the straw does not go through the group should shout encouraging words.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Have a conversation about confidence. Did you have confidence that you could do this? What happened when you felt support from co-workers?  How can you better support your teammates?  What happens when you feel support from others?  Was this leadership?</a:t>
            </a:r>
          </a:p>
        </p:txBody>
      </p:sp>
      <p:sp>
        <p:nvSpPr>
          <p:cNvPr id="4" name="Slide Number Placeholder 3"/>
          <p:cNvSpPr>
            <a:spLocks noGrp="1"/>
          </p:cNvSpPr>
          <p:nvPr>
            <p:ph type="sldNum" sz="quarter" idx="10"/>
          </p:nvPr>
        </p:nvSpPr>
        <p:spPr/>
        <p:txBody>
          <a:bodyPr/>
          <a:lstStyle/>
          <a:p>
            <a:fld id="{17D5B2B6-EEA3-4A17-9CFA-5E09448A9AB2}" type="slidenum">
              <a:rPr lang="en-US" smtClean="0"/>
              <a:t>2</a:t>
            </a:fld>
            <a:endParaRPr lang="en-US"/>
          </a:p>
        </p:txBody>
      </p:sp>
    </p:spTree>
    <p:extLst>
      <p:ext uri="{BB962C8B-B14F-4D97-AF65-F5344CB8AC3E}">
        <p14:creationId xmlns:p14="http://schemas.microsoft.com/office/powerpoint/2010/main" val="402244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each participant to stand up and read their elevator speech. Provide feedback as needed. The goal is to get to the point where they can do this with minimal reading.</a:t>
            </a:r>
          </a:p>
        </p:txBody>
      </p:sp>
      <p:sp>
        <p:nvSpPr>
          <p:cNvPr id="4" name="Slide Number Placeholder 3"/>
          <p:cNvSpPr>
            <a:spLocks noGrp="1"/>
          </p:cNvSpPr>
          <p:nvPr>
            <p:ph type="sldNum" sz="quarter" idx="10"/>
          </p:nvPr>
        </p:nvSpPr>
        <p:spPr/>
        <p:txBody>
          <a:bodyPr/>
          <a:lstStyle/>
          <a:p>
            <a:fld id="{17D5B2B6-EEA3-4A17-9CFA-5E09448A9AB2}" type="slidenum">
              <a:rPr lang="en-US" smtClean="0"/>
              <a:t>4</a:t>
            </a:fld>
            <a:endParaRPr lang="en-US"/>
          </a:p>
        </p:txBody>
      </p:sp>
    </p:spTree>
    <p:extLst>
      <p:ext uri="{BB962C8B-B14F-4D97-AF65-F5344CB8AC3E}">
        <p14:creationId xmlns:p14="http://schemas.microsoft.com/office/powerpoint/2010/main" val="313497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latinLnBrk="0"/>
            <a:r>
              <a:rPr lang="en-US" sz="1200" b="0" i="0" kern="1200" dirty="0">
                <a:solidFill>
                  <a:schemeClr val="tx1"/>
                </a:solidFill>
                <a:effectLst/>
                <a:latin typeface="+mn-lt"/>
                <a:ea typeface="+mn-ea"/>
                <a:cs typeface="+mn-cs"/>
              </a:rPr>
              <a:t>Mission Moments are everyday stories of great things happening in your organization that match your mission. </a:t>
            </a:r>
          </a:p>
          <a:p>
            <a:pPr fontAlgn="base" latinLnBrk="0"/>
            <a:r>
              <a:rPr lang="en-US" sz="1200" b="0" i="0" kern="1200" dirty="0">
                <a:solidFill>
                  <a:schemeClr val="tx1"/>
                </a:solidFill>
                <a:effectLst/>
                <a:latin typeface="+mn-lt"/>
                <a:ea typeface="+mn-ea"/>
                <a:cs typeface="+mn-cs"/>
              </a:rPr>
              <a:t>I define a </a:t>
            </a:r>
            <a:r>
              <a:rPr lang="en-US" sz="1200" b="1" i="0" kern="1200" dirty="0">
                <a:solidFill>
                  <a:schemeClr val="tx1"/>
                </a:solidFill>
                <a:effectLst/>
                <a:latin typeface="+mn-lt"/>
                <a:ea typeface="+mn-ea"/>
                <a:cs typeface="+mn-cs"/>
              </a:rPr>
              <a:t>“mission moment”</a:t>
            </a:r>
            <a:r>
              <a:rPr lang="en-US" sz="1200" b="0" i="0" kern="1200" dirty="0">
                <a:solidFill>
                  <a:schemeClr val="tx1"/>
                </a:solidFill>
                <a:effectLst/>
                <a:latin typeface="+mn-lt"/>
                <a:ea typeface="+mn-ea"/>
                <a:cs typeface="+mn-cs"/>
              </a:rPr>
              <a:t> as a tiny, powerful example of how your organization is making an impact. The key is: it MUST be an example about a real person. Even if you do advocacy work or are an environmental charity, it has to be a people story. Mission moments put a face on what you do. They are stories and examples that can be repeated by others because they are short and inspiring.</a:t>
            </a:r>
          </a:p>
          <a:p>
            <a:pPr fontAlgn="base" latinLnBrk="0"/>
            <a:r>
              <a:rPr lang="en-US" sz="1200" b="0" i="0" kern="1200" dirty="0">
                <a:solidFill>
                  <a:schemeClr val="tx1"/>
                </a:solidFill>
                <a:effectLst/>
                <a:latin typeface="+mn-lt"/>
                <a:ea typeface="+mn-ea"/>
                <a:cs typeface="+mn-cs"/>
              </a:rPr>
              <a:t>They allow you to brag about your work through someone else’s eyes</a:t>
            </a:r>
          </a:p>
          <a:p>
            <a:pPr fontAlgn="base" latinLnBrk="0"/>
            <a:r>
              <a:rPr lang="en-US" sz="1200" b="0" i="0" kern="1200" dirty="0">
                <a:solidFill>
                  <a:schemeClr val="tx1"/>
                </a:solidFill>
                <a:effectLst/>
                <a:latin typeface="+mn-lt"/>
                <a:ea typeface="+mn-ea"/>
                <a:cs typeface="+mn-cs"/>
              </a:rPr>
              <a:t>Each class will start with a Mission moment. </a:t>
            </a:r>
          </a:p>
          <a:p>
            <a:pPr fontAlgn="base" latinLnBrk="0"/>
            <a:r>
              <a:rPr lang="en-US" sz="1200" b="0" i="0" kern="1200" dirty="0">
                <a:solidFill>
                  <a:schemeClr val="tx1"/>
                </a:solidFill>
                <a:effectLst/>
                <a:latin typeface="+mn-lt"/>
                <a:ea typeface="+mn-ea"/>
                <a:cs typeface="+mn-cs"/>
              </a:rPr>
              <a:t>Instructor share a mission moment about the great things your organization is doing. Ask for other stories and ask participants to be thinking about a mission moment for out next class. </a:t>
            </a:r>
          </a:p>
          <a:p>
            <a:pPr fontAlgn="base" latinLnBrk="0"/>
            <a:endParaRPr lang="en-US" sz="1200" b="0" i="0" kern="1200" dirty="0">
              <a:solidFill>
                <a:schemeClr val="tx1"/>
              </a:solidFill>
              <a:effectLst/>
              <a:latin typeface="+mn-lt"/>
              <a:ea typeface="+mn-ea"/>
              <a:cs typeface="+mn-cs"/>
            </a:endParaRPr>
          </a:p>
          <a:p>
            <a:pPr fontAlgn="base" latinLnBrk="0"/>
            <a:r>
              <a:rPr lang="en-US" sz="1200" b="0" i="0" kern="1200" dirty="0">
                <a:solidFill>
                  <a:schemeClr val="tx1"/>
                </a:solidFill>
                <a:effectLst/>
                <a:latin typeface="+mn-lt"/>
                <a:ea typeface="+mn-ea"/>
                <a:cs typeface="+mn-cs"/>
              </a:rPr>
              <a:t>When you are looking for a job you want to be sure that the mission of the organization matches your personal values. Personal values are what is important to you at work. What if it doesn’t?</a:t>
            </a:r>
          </a:p>
        </p:txBody>
      </p:sp>
      <p:sp>
        <p:nvSpPr>
          <p:cNvPr id="4" name="Slide Number Placeholder 3"/>
          <p:cNvSpPr>
            <a:spLocks noGrp="1"/>
          </p:cNvSpPr>
          <p:nvPr>
            <p:ph type="sldNum" sz="quarter" idx="10"/>
          </p:nvPr>
        </p:nvSpPr>
        <p:spPr/>
        <p:txBody>
          <a:bodyPr/>
          <a:lstStyle/>
          <a:p>
            <a:fld id="{17D5B2B6-EEA3-4A17-9CFA-5E09448A9AB2}" type="slidenum">
              <a:rPr lang="en-US" smtClean="0"/>
              <a:t>5</a:t>
            </a:fld>
            <a:endParaRPr lang="en-US"/>
          </a:p>
        </p:txBody>
      </p:sp>
    </p:spTree>
    <p:extLst>
      <p:ext uri="{BB962C8B-B14F-4D97-AF65-F5344CB8AC3E}">
        <p14:creationId xmlns:p14="http://schemas.microsoft.com/office/powerpoint/2010/main" val="113589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class will have a thought for the day. Share the thought for the day and ask the group what it means to them. Share what it means to you. </a:t>
            </a:r>
          </a:p>
          <a:p>
            <a:r>
              <a:rPr lang="en-US" dirty="0"/>
              <a:t>You can change the thought for the day if you have one that fits better for you.</a:t>
            </a:r>
          </a:p>
        </p:txBody>
      </p:sp>
      <p:sp>
        <p:nvSpPr>
          <p:cNvPr id="4" name="Slide Number Placeholder 3"/>
          <p:cNvSpPr>
            <a:spLocks noGrp="1"/>
          </p:cNvSpPr>
          <p:nvPr>
            <p:ph type="sldNum" sz="quarter" idx="10"/>
          </p:nvPr>
        </p:nvSpPr>
        <p:spPr/>
        <p:txBody>
          <a:bodyPr/>
          <a:lstStyle/>
          <a:p>
            <a:fld id="{17D5B2B6-EEA3-4A17-9CFA-5E09448A9AB2}" type="slidenum">
              <a:rPr lang="en-US" smtClean="0"/>
              <a:t>6</a:t>
            </a:fld>
            <a:endParaRPr lang="en-US"/>
          </a:p>
        </p:txBody>
      </p:sp>
    </p:spTree>
    <p:extLst>
      <p:ext uri="{BB962C8B-B14F-4D97-AF65-F5344CB8AC3E}">
        <p14:creationId xmlns:p14="http://schemas.microsoft.com/office/powerpoint/2010/main" val="170919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the group what is important about workplace appearance and hygiene?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you look leaves an impression on others, employers and potential employers.</a:t>
            </a:r>
          </a:p>
        </p:txBody>
      </p:sp>
      <p:sp>
        <p:nvSpPr>
          <p:cNvPr id="4" name="Slide Number Placeholder 3"/>
          <p:cNvSpPr>
            <a:spLocks noGrp="1"/>
          </p:cNvSpPr>
          <p:nvPr>
            <p:ph type="sldNum" sz="quarter" idx="10"/>
          </p:nvPr>
        </p:nvSpPr>
        <p:spPr/>
        <p:txBody>
          <a:bodyPr/>
          <a:lstStyle/>
          <a:p>
            <a:fld id="{17D5B2B6-EEA3-4A17-9CFA-5E09448A9AB2}" type="slidenum">
              <a:rPr lang="en-US" smtClean="0"/>
              <a:t>7</a:t>
            </a:fld>
            <a:endParaRPr lang="en-US"/>
          </a:p>
        </p:txBody>
      </p:sp>
    </p:spTree>
    <p:extLst>
      <p:ext uri="{BB962C8B-B14F-4D97-AF65-F5344CB8AC3E}">
        <p14:creationId xmlns:p14="http://schemas.microsoft.com/office/powerpoint/2010/main" val="427205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organizations dress code policy. Review each item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 what does the policy say? Discuss smells in workplace – perfume, cologne, importance of good hygiene deodorant, check self in mirror before you leave, hair out of eyes</a:t>
            </a:r>
          </a:p>
          <a:p>
            <a:r>
              <a:rPr lang="en-US" sz="1200" kern="1200" dirty="0">
                <a:solidFill>
                  <a:schemeClr val="tx1"/>
                </a:solidFill>
                <a:effectLst/>
                <a:latin typeface="+mn-lt"/>
                <a:ea typeface="+mn-ea"/>
                <a:cs typeface="+mn-cs"/>
              </a:rPr>
              <a:t>Tattoos? Piercing? Gaged ears? </a:t>
            </a:r>
          </a:p>
          <a:p>
            <a:endParaRPr lang="en-US" dirty="0"/>
          </a:p>
          <a:p>
            <a:r>
              <a:rPr lang="en-US" sz="1200" kern="1200" dirty="0">
                <a:solidFill>
                  <a:schemeClr val="tx1"/>
                </a:solidFill>
                <a:effectLst/>
                <a:latin typeface="+mn-lt"/>
                <a:ea typeface="+mn-ea"/>
                <a:cs typeface="+mn-cs"/>
              </a:rPr>
              <a:t>Discuss what is appropriate attire: clean, unwrinkled, safe and within the dress code rules</a:t>
            </a:r>
          </a:p>
          <a:p>
            <a:r>
              <a:rPr lang="en-US" sz="1200" kern="1200" dirty="0">
                <a:solidFill>
                  <a:schemeClr val="tx1"/>
                </a:solidFill>
                <a:effectLst/>
                <a:latin typeface="+mn-lt"/>
                <a:ea typeface="+mn-ea"/>
                <a:cs typeface="+mn-cs"/>
              </a:rPr>
              <a:t>Discuss what is not appropriate attire: not weather appropriate, etc.</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 pass out cards, work in teams to determine what is appropriate at your organization?  </a:t>
            </a:r>
          </a:p>
          <a:p>
            <a:r>
              <a:rPr lang="en-US" sz="1200" kern="1200" dirty="0">
                <a:solidFill>
                  <a:schemeClr val="tx1"/>
                </a:solidFill>
                <a:effectLst/>
                <a:latin typeface="+mn-lt"/>
                <a:ea typeface="+mn-ea"/>
                <a:cs typeface="+mn-cs"/>
              </a:rPr>
              <a:t>What have you seen?  Observed about hygiene? </a:t>
            </a:r>
          </a:p>
          <a:p>
            <a:r>
              <a:rPr lang="en-US" sz="1200" kern="1200" dirty="0">
                <a:solidFill>
                  <a:schemeClr val="tx1"/>
                </a:solidFill>
                <a:effectLst/>
                <a:latin typeface="+mn-lt"/>
                <a:ea typeface="+mn-ea"/>
                <a:cs typeface="+mn-cs"/>
              </a:rPr>
              <a:t>Talk about Community Employment, when people tour your organization, when you want a volunteer job</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these things matter</a:t>
            </a:r>
          </a:p>
        </p:txBody>
      </p:sp>
      <p:sp>
        <p:nvSpPr>
          <p:cNvPr id="4" name="Slide Number Placeholder 3"/>
          <p:cNvSpPr>
            <a:spLocks noGrp="1"/>
          </p:cNvSpPr>
          <p:nvPr>
            <p:ph type="sldNum" sz="quarter" idx="10"/>
          </p:nvPr>
        </p:nvSpPr>
        <p:spPr/>
        <p:txBody>
          <a:bodyPr/>
          <a:lstStyle/>
          <a:p>
            <a:fld id="{17D5B2B6-EEA3-4A17-9CFA-5E09448A9AB2}" type="slidenum">
              <a:rPr lang="en-US" smtClean="0"/>
              <a:t>8</a:t>
            </a:fld>
            <a:endParaRPr lang="en-US"/>
          </a:p>
        </p:txBody>
      </p:sp>
    </p:spTree>
    <p:extLst>
      <p:ext uri="{BB962C8B-B14F-4D97-AF65-F5344CB8AC3E}">
        <p14:creationId xmlns:p14="http://schemas.microsoft.com/office/powerpoint/2010/main" val="98959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 group what is a first impression </a:t>
            </a: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impressions – not always right, but very real; You have 15 seconds to make a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impression</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impression did you have of me? What impression did you leave with me when you came to the first session?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the group generate a list of things they can do to create a positive first impression.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impression do we want to give to other people?</a:t>
            </a:r>
          </a:p>
        </p:txBody>
      </p:sp>
      <p:sp>
        <p:nvSpPr>
          <p:cNvPr id="4" name="Slide Number Placeholder 3"/>
          <p:cNvSpPr>
            <a:spLocks noGrp="1"/>
          </p:cNvSpPr>
          <p:nvPr>
            <p:ph type="sldNum" sz="quarter" idx="10"/>
          </p:nvPr>
        </p:nvSpPr>
        <p:spPr/>
        <p:txBody>
          <a:bodyPr/>
          <a:lstStyle/>
          <a:p>
            <a:fld id="{17D5B2B6-EEA3-4A17-9CFA-5E09448A9AB2}" type="slidenum">
              <a:rPr lang="en-US" smtClean="0"/>
              <a:t>9</a:t>
            </a:fld>
            <a:endParaRPr lang="en-US"/>
          </a:p>
        </p:txBody>
      </p:sp>
    </p:spTree>
    <p:extLst>
      <p:ext uri="{BB962C8B-B14F-4D97-AF65-F5344CB8AC3E}">
        <p14:creationId xmlns:p14="http://schemas.microsoft.com/office/powerpoint/2010/main" val="272884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first impression video. What did you see? </a:t>
            </a:r>
          </a:p>
          <a:p>
            <a:endParaRPr lang="en-US" dirty="0"/>
          </a:p>
          <a:p>
            <a:r>
              <a:rPr lang="en-US" dirty="0"/>
              <a:t>Do the things you see match what was on your list? Do we need to add to the list? </a:t>
            </a:r>
          </a:p>
          <a:p>
            <a:r>
              <a:rPr lang="en-US" dirty="0"/>
              <a:t>What did you see that made a poor first impression? </a:t>
            </a:r>
          </a:p>
          <a:p>
            <a:r>
              <a:rPr lang="en-US" dirty="0"/>
              <a:t>Have you ever done any of those things?</a:t>
            </a:r>
          </a:p>
        </p:txBody>
      </p:sp>
      <p:sp>
        <p:nvSpPr>
          <p:cNvPr id="4" name="Slide Number Placeholder 3"/>
          <p:cNvSpPr>
            <a:spLocks noGrp="1"/>
          </p:cNvSpPr>
          <p:nvPr>
            <p:ph type="sldNum" sz="quarter" idx="10"/>
          </p:nvPr>
        </p:nvSpPr>
        <p:spPr/>
        <p:txBody>
          <a:bodyPr/>
          <a:lstStyle/>
          <a:p>
            <a:fld id="{17D5B2B6-EEA3-4A17-9CFA-5E09448A9AB2}" type="slidenum">
              <a:rPr lang="en-US" smtClean="0"/>
              <a:t>10</a:t>
            </a:fld>
            <a:endParaRPr lang="en-US"/>
          </a:p>
        </p:txBody>
      </p:sp>
    </p:spTree>
    <p:extLst>
      <p:ext uri="{BB962C8B-B14F-4D97-AF65-F5344CB8AC3E}">
        <p14:creationId xmlns:p14="http://schemas.microsoft.com/office/powerpoint/2010/main" val="367184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119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07112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426644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34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385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04898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C69D4-DAD3-4298-8176-4C390C3ECE87}"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4565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C69D4-DAD3-4298-8176-4C390C3ECE87}"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9222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C69D4-DAD3-4298-8176-4C390C3ECE87}"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588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57943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427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69D4-DAD3-4298-8176-4C390C3ECE87}"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E2799-0244-4365-A498-4A760267266F}" type="slidenum">
              <a:rPr lang="en-US" smtClean="0"/>
              <a:t>‹#›</a:t>
            </a:fld>
            <a:endParaRPr lang="en-US"/>
          </a:p>
        </p:txBody>
      </p:sp>
    </p:spTree>
    <p:extLst>
      <p:ext uri="{BB962C8B-B14F-4D97-AF65-F5344CB8AC3E}">
        <p14:creationId xmlns:p14="http://schemas.microsoft.com/office/powerpoint/2010/main" val="27414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youtu.be/8UwjIoIt1L8"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horttundra5524.wikidot.com/" TargetMode="External"/><Relationship Id="rId5" Type="http://schemas.openxmlformats.org/officeDocument/2006/relationships/image" Target="../media/image13.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eea.europa.eu/highlights/follow-us-on-facebook-twitter"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youtu.be/SBxcGjt2DCE"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en.wikipedia.org/wiki/Hey_Good_Lookin%27_(song)" TargetMode="External"/><Relationship Id="rId5" Type="http://schemas.openxmlformats.org/officeDocument/2006/relationships/image" Target="../media/image9.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524000" y="3914187"/>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t>Career Skills 101</a:t>
            </a:r>
          </a:p>
          <a:p>
            <a:r>
              <a:rPr lang="en-US" sz="4800" dirty="0"/>
              <a:t>Session 5</a:t>
            </a: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a:t>
            </a:fld>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2" name="Picture 1"/>
          <p:cNvPicPr>
            <a:picLocks noChangeAspect="1"/>
          </p:cNvPicPr>
          <p:nvPr/>
        </p:nvPicPr>
        <p:blipFill rotWithShape="1">
          <a:blip r:embed="rId5">
            <a:clrChange>
              <a:clrFrom>
                <a:srgbClr val="FEFEFE"/>
              </a:clrFrom>
              <a:clrTo>
                <a:srgbClr val="FEFEFE">
                  <a:alpha val="0"/>
                </a:srgbClr>
              </a:clrTo>
            </a:clrChange>
          </a:blip>
          <a:srcRect r="9782"/>
          <a:stretch/>
        </p:blipFill>
        <p:spPr>
          <a:xfrm>
            <a:off x="1700785" y="1922450"/>
            <a:ext cx="8814816" cy="1402955"/>
          </a:xfrm>
          <a:prstGeom prst="rect">
            <a:avLst/>
          </a:prstGeom>
        </p:spPr>
      </p:pic>
    </p:spTree>
    <p:extLst>
      <p:ext uri="{BB962C8B-B14F-4D97-AF65-F5344CB8AC3E}">
        <p14:creationId xmlns:p14="http://schemas.microsoft.com/office/powerpoint/2010/main" val="9085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3" name="Content Placeholder 2"/>
          <p:cNvSpPr txBox="1">
            <a:spLocks/>
          </p:cNvSpPr>
          <p:nvPr/>
        </p:nvSpPr>
        <p:spPr>
          <a:xfrm>
            <a:off x="838200" y="4717823"/>
            <a:ext cx="10515600" cy="4851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dirty="0">
                <a:solidFill>
                  <a:prstClr val="black"/>
                </a:solidFill>
                <a:hlinkClick r:id="rId5"/>
              </a:rPr>
              <a:t>https://youtu.be/8UwjIoIt1L8</a:t>
            </a:r>
            <a:r>
              <a:rPr lang="en-US" dirty="0">
                <a:solidFill>
                  <a:prstClr val="black"/>
                </a:solidFill>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6"/>
          <a:stretch>
            <a:fillRect/>
          </a:stretch>
        </p:blipFill>
        <p:spPr>
          <a:xfrm>
            <a:off x="3486686" y="947769"/>
            <a:ext cx="5218628" cy="3664014"/>
          </a:xfrm>
          <a:prstGeom prst="rect">
            <a:avLst/>
          </a:prstGeom>
        </p:spPr>
      </p:pic>
    </p:spTree>
    <p:extLst>
      <p:ext uri="{BB962C8B-B14F-4D97-AF65-F5344CB8AC3E}">
        <p14:creationId xmlns:p14="http://schemas.microsoft.com/office/powerpoint/2010/main" val="54808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342497" y="331771"/>
            <a:ext cx="4229744"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What is your Reputation?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38200" y="2367815"/>
            <a:ext cx="10515600" cy="24448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US" dirty="0">
                <a:solidFill>
                  <a:prstClr val="black"/>
                </a:solidFill>
              </a:rPr>
              <a:t>Reputation is the general belief of opinion people have about you. </a:t>
            </a:r>
          </a:p>
          <a:p>
            <a:pPr marL="342900" lvl="0" indent="-342900" algn="l">
              <a:buFont typeface="Arial" panose="020B0604020202020204" pitchFamily="34" charset="0"/>
              <a:buChar char="•"/>
            </a:pPr>
            <a:r>
              <a:rPr lang="en-US" dirty="0">
                <a:solidFill>
                  <a:prstClr val="black"/>
                </a:solidFill>
              </a:rPr>
              <a:t>Reputation is how people consider, or label you – good or bad.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9">
            <a:extLst>
              <a:ext uri="{FF2B5EF4-FFF2-40B4-BE49-F238E27FC236}">
                <a16:creationId xmlns:a16="http://schemas.microsoft.com/office/drawing/2014/main" id="{73D821E9-E803-48D6-BABB-384E9A365BF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b="9569"/>
          <a:stretch/>
        </p:blipFill>
        <p:spPr>
          <a:xfrm>
            <a:off x="7975601" y="3752529"/>
            <a:ext cx="3399501" cy="1711294"/>
          </a:xfrm>
          <a:prstGeom prst="rect">
            <a:avLst/>
          </a:prstGeom>
        </p:spPr>
      </p:pic>
    </p:spTree>
    <p:extLst>
      <p:ext uri="{BB962C8B-B14F-4D97-AF65-F5344CB8AC3E}">
        <p14:creationId xmlns:p14="http://schemas.microsoft.com/office/powerpoint/2010/main" val="249715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Personal Reputation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Universities must value their students more than their reputation | Times  Higher Education (THE)">
            <a:extLst>
              <a:ext uri="{FF2B5EF4-FFF2-40B4-BE49-F238E27FC236}">
                <a16:creationId xmlns:a16="http://schemas.microsoft.com/office/drawing/2014/main" id="{4B6FB72A-427F-430C-8B54-5D170772F51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94855" y="1066800"/>
            <a:ext cx="5504924" cy="3660775"/>
          </a:xfrm>
          <a:prstGeom prst="rect">
            <a:avLst/>
          </a:prstGeom>
          <a:noFill/>
        </p:spPr>
      </p:pic>
    </p:spTree>
    <p:extLst>
      <p:ext uri="{BB962C8B-B14F-4D97-AF65-F5344CB8AC3E}">
        <p14:creationId xmlns:p14="http://schemas.microsoft.com/office/powerpoint/2010/main" val="219720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328849" y="331771"/>
            <a:ext cx="4243392"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Work Place Reputation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9" descr="Tips to build positive workplace reputation. – HRDictionary">
            <a:extLst>
              <a:ext uri="{FF2B5EF4-FFF2-40B4-BE49-F238E27FC236}">
                <a16:creationId xmlns:a16="http://schemas.microsoft.com/office/drawing/2014/main" id="{68A0C37B-6326-4B47-9A8B-A2001EFD88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27341" y="1571766"/>
            <a:ext cx="7039951" cy="3660775"/>
          </a:xfrm>
          <a:prstGeom prst="rect">
            <a:avLst/>
          </a:prstGeom>
          <a:solidFill>
            <a:srgbClr val="FFFFFF"/>
          </a:solidFill>
        </p:spPr>
      </p:pic>
    </p:spTree>
    <p:extLst>
      <p:ext uri="{BB962C8B-B14F-4D97-AF65-F5344CB8AC3E}">
        <p14:creationId xmlns:p14="http://schemas.microsoft.com/office/powerpoint/2010/main" val="32262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3" name="Rectangle 2"/>
          <p:cNvSpPr/>
          <p:nvPr/>
        </p:nvSpPr>
        <p:spPr>
          <a:xfrm>
            <a:off x="3082130" y="3658151"/>
            <a:ext cx="6027740" cy="1015663"/>
          </a:xfrm>
          <a:prstGeom prst="rect">
            <a:avLst/>
          </a:prstGeom>
        </p:spPr>
        <p:txBody>
          <a:bodyPr wrap="none">
            <a:spAutoFit/>
          </a:bodyPr>
          <a:lstStyle/>
          <a:p>
            <a:r>
              <a:rPr lang="en-US" sz="6000" dirty="0">
                <a:solidFill>
                  <a:prstClr val="black"/>
                </a:solidFill>
                <a:latin typeface="Calibri Light" panose="020F0302020204030204"/>
                <a:ea typeface="+mj-ea"/>
                <a:cs typeface="+mj-cs"/>
                <a:hlinkClick r:id="rId5"/>
              </a:rPr>
              <a:t>tu.be/SBxcGjt2DCE</a:t>
            </a:r>
            <a:endParaRPr lang="en-US" dirty="0"/>
          </a:p>
        </p:txBody>
      </p:sp>
      <p:pic>
        <p:nvPicPr>
          <p:cNvPr id="10" name="Picture 9">
            <a:extLst>
              <a:ext uri="{FF2B5EF4-FFF2-40B4-BE49-F238E27FC236}">
                <a16:creationId xmlns:a16="http://schemas.microsoft.com/office/drawing/2014/main" id="{DD754E40-003D-4A88-B7BB-6E90B35B976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4224718" y="1527089"/>
            <a:ext cx="3736181" cy="2107406"/>
          </a:xfrm>
          <a:prstGeom prst="rect">
            <a:avLst/>
          </a:prstGeom>
        </p:spPr>
      </p:pic>
    </p:spTree>
    <p:extLst>
      <p:ext uri="{BB962C8B-B14F-4D97-AF65-F5344CB8AC3E}">
        <p14:creationId xmlns:p14="http://schemas.microsoft.com/office/powerpoint/2010/main" val="80359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Work Ethic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Harold S. Kushner quote HD wallpapers, Backgrounds">
            <a:extLst>
              <a:ext uri="{FF2B5EF4-FFF2-40B4-BE49-F238E27FC236}">
                <a16:creationId xmlns:a16="http://schemas.microsoft.com/office/drawing/2014/main" id="{387E3022-2F30-4C1F-B661-90E4C936ADB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56" b="9178"/>
          <a:stretch/>
        </p:blipFill>
        <p:spPr bwMode="auto">
          <a:xfrm>
            <a:off x="2389717" y="1530824"/>
            <a:ext cx="7315200" cy="3660775"/>
          </a:xfrm>
          <a:prstGeom prst="rect">
            <a:avLst/>
          </a:prstGeom>
          <a:solidFill>
            <a:srgbClr val="FFFFFF"/>
          </a:solidFill>
        </p:spPr>
      </p:pic>
    </p:spTree>
    <p:extLst>
      <p:ext uri="{BB962C8B-B14F-4D97-AF65-F5344CB8AC3E}">
        <p14:creationId xmlns:p14="http://schemas.microsoft.com/office/powerpoint/2010/main" val="56003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465325" y="331771"/>
            <a:ext cx="410691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Good and Bad Work Ethics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656394" y="890649"/>
            <a:ext cx="3915846"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What is a strong work ethic? | Custom Staffing">
            <a:extLst>
              <a:ext uri="{FF2B5EF4-FFF2-40B4-BE49-F238E27FC236}">
                <a16:creationId xmlns:a16="http://schemas.microsoft.com/office/drawing/2014/main" id="{9498D916-D117-4280-8C2D-603DE5DDF3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2968457" y="1462587"/>
            <a:ext cx="6157719" cy="3660775"/>
          </a:xfrm>
          <a:prstGeom prst="rect">
            <a:avLst/>
          </a:prstGeom>
          <a:solidFill>
            <a:srgbClr val="FFFFFF"/>
          </a:solidFill>
        </p:spPr>
      </p:pic>
    </p:spTree>
    <p:extLst>
      <p:ext uri="{BB962C8B-B14F-4D97-AF65-F5344CB8AC3E}">
        <p14:creationId xmlns:p14="http://schemas.microsoft.com/office/powerpoint/2010/main" val="1408154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Work Ethic Quiz</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Answers to the Strategist Quiz #657 | Business Standard News">
            <a:extLst>
              <a:ext uri="{FF2B5EF4-FFF2-40B4-BE49-F238E27FC236}">
                <a16:creationId xmlns:a16="http://schemas.microsoft.com/office/drawing/2014/main" id="{B583F221-679E-46A1-8482-A912EC92E6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3603655" y="1489882"/>
            <a:ext cx="4887323" cy="3660775"/>
          </a:xfrm>
          <a:prstGeom prst="rect">
            <a:avLst/>
          </a:prstGeom>
          <a:solidFill>
            <a:srgbClr val="FFFFFF"/>
          </a:solidFill>
        </p:spPr>
      </p:pic>
    </p:spTree>
    <p:extLst>
      <p:ext uri="{BB962C8B-B14F-4D97-AF65-F5344CB8AC3E}">
        <p14:creationId xmlns:p14="http://schemas.microsoft.com/office/powerpoint/2010/main" val="919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Work Ethics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How to Use Frameworks to Make Ethical Business Decisions">
            <a:extLst>
              <a:ext uri="{FF2B5EF4-FFF2-40B4-BE49-F238E27FC236}">
                <a16:creationId xmlns:a16="http://schemas.microsoft.com/office/drawing/2014/main" id="{2056075C-618B-4F34-9973-0058300756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3461531" y="1476236"/>
            <a:ext cx="5171571" cy="3660775"/>
          </a:xfrm>
          <a:prstGeom prst="rect">
            <a:avLst/>
          </a:prstGeom>
          <a:solidFill>
            <a:srgbClr val="FFFFFF"/>
          </a:solidFill>
        </p:spPr>
      </p:pic>
    </p:spTree>
    <p:extLst>
      <p:ext uri="{BB962C8B-B14F-4D97-AF65-F5344CB8AC3E}">
        <p14:creationId xmlns:p14="http://schemas.microsoft.com/office/powerpoint/2010/main" val="20609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6373504" y="2627125"/>
            <a:ext cx="4980296" cy="24448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dirty="0">
                <a:solidFill>
                  <a:prstClr val="black"/>
                </a:solidFill>
              </a:rPr>
              <a:t>Look at your social media. Is there anything that should be removed? </a:t>
            </a:r>
          </a:p>
          <a:p>
            <a:pPr marL="457200" lvl="0" indent="-457200" algn="l">
              <a:buFont typeface="+mj-lt"/>
              <a:buAutoNum type="arabicPeriod"/>
            </a:pPr>
            <a:r>
              <a:rPr lang="en-US" dirty="0">
                <a:solidFill>
                  <a:prstClr val="black"/>
                </a:solidFill>
              </a:rPr>
              <a:t>Pay attention to workplace appearance.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32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Ice Breaker</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stretch>
            <a:fillRect/>
          </a:stretch>
        </p:blipFill>
        <p:spPr>
          <a:xfrm>
            <a:off x="3657388" y="1596993"/>
            <a:ext cx="4877223"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68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843389" y="331771"/>
            <a:ext cx="3728852"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Thoughts or Questions?</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A question of language: How to form questions in English">
            <a:extLst>
              <a:ext uri="{FF2B5EF4-FFF2-40B4-BE49-F238E27FC236}">
                <a16:creationId xmlns:a16="http://schemas.microsoft.com/office/drawing/2014/main" id="{26C05594-EC62-442D-9887-91245F2FC024}"/>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bwMode="auto">
          <a:xfrm>
            <a:off x="2438400" y="1600200"/>
            <a:ext cx="7315200" cy="4114800"/>
          </a:xfrm>
          <a:prstGeom prst="rect">
            <a:avLst/>
          </a:prstGeom>
          <a:solidFill>
            <a:srgbClr val="FFFFFF"/>
          </a:solidFill>
        </p:spPr>
      </p:pic>
    </p:spTree>
    <p:extLst>
      <p:ext uri="{BB962C8B-B14F-4D97-AF65-F5344CB8AC3E}">
        <p14:creationId xmlns:p14="http://schemas.microsoft.com/office/powerpoint/2010/main" val="135895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6163056" y="2038350"/>
            <a:ext cx="5409184" cy="3466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sz="2800" dirty="0">
                <a:solidFill>
                  <a:prstClr val="black"/>
                </a:solidFill>
              </a:rPr>
              <a:t>Finish your elevator speech and practice with family or friends. </a:t>
            </a:r>
          </a:p>
          <a:p>
            <a:pPr marL="457200" lvl="0" indent="-457200" algn="l">
              <a:buFont typeface="+mj-lt"/>
              <a:buAutoNum type="arabicPeriod"/>
            </a:pPr>
            <a:r>
              <a:rPr lang="en-US" sz="2800" dirty="0">
                <a:solidFill>
                  <a:prstClr val="black"/>
                </a:solidFill>
              </a:rPr>
              <a:t>Listen for good communication.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4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Elevator Speech</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2895322" y="1579467"/>
            <a:ext cx="6401355" cy="3664014"/>
          </a:xfrm>
          <a:prstGeom prst="rect">
            <a:avLst/>
          </a:prstGeom>
        </p:spPr>
      </p:pic>
    </p:spTree>
    <p:extLst>
      <p:ext uri="{BB962C8B-B14F-4D97-AF65-F5344CB8AC3E}">
        <p14:creationId xmlns:p14="http://schemas.microsoft.com/office/powerpoint/2010/main" val="35675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Mission Moments</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p:spPr>
      </p:pic>
    </p:spTree>
    <p:extLst>
      <p:ext uri="{BB962C8B-B14F-4D97-AF65-F5344CB8AC3E}">
        <p14:creationId xmlns:p14="http://schemas.microsoft.com/office/powerpoint/2010/main" val="141557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Thought for the Day</a:t>
            </a:r>
            <a:br>
              <a:rPr lang="en-US" dirty="0">
                <a:solidFill>
                  <a:prstClr val="black"/>
                </a:solidFill>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1313688" y="1965960"/>
            <a:ext cx="4593336" cy="3502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sz="4400" dirty="0">
                <a:solidFill>
                  <a:prstClr val="black"/>
                </a:solidFill>
              </a:rPr>
              <a:t>Work Ethic eliminates fear.  So, if you put forth the work, what are you fearing? </a:t>
            </a:r>
            <a:endParaRPr kumimoji="0" lang="en-US" sz="4400" b="0" i="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stretch>
            <a:fillRect/>
          </a:stretch>
        </p:blipFill>
        <p:spPr>
          <a:xfrm>
            <a:off x="5391654" y="1047471"/>
            <a:ext cx="5358253" cy="4632827"/>
          </a:xfrm>
          <a:prstGeom prst="rect">
            <a:avLst/>
          </a:prstGeom>
        </p:spPr>
      </p:pic>
    </p:spTree>
    <p:extLst>
      <p:ext uri="{BB962C8B-B14F-4D97-AF65-F5344CB8AC3E}">
        <p14:creationId xmlns:p14="http://schemas.microsoft.com/office/powerpoint/2010/main" val="277935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5888737" y="331771"/>
            <a:ext cx="5683504"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Workplace Appearance and Hygiene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6272784" y="890649"/>
            <a:ext cx="5299456"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1" name="Picture 10" descr="A yellow sign with black text&#10;&#10;Description automatically generated">
            <a:extLst>
              <a:ext uri="{FF2B5EF4-FFF2-40B4-BE49-F238E27FC236}">
                <a16:creationId xmlns:a16="http://schemas.microsoft.com/office/drawing/2014/main" id="{1CF4AB2D-A650-4647-A793-5B13D12B8F7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1961" r="9372"/>
          <a:stretch/>
        </p:blipFill>
        <p:spPr>
          <a:xfrm>
            <a:off x="2056830" y="644374"/>
            <a:ext cx="4046205" cy="51435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63939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5971032" y="331771"/>
            <a:ext cx="5601209"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Dress Code Policy</a:t>
            </a:r>
          </a:p>
        </p:txBody>
      </p:sp>
      <p:cxnSp>
        <p:nvCxnSpPr>
          <p:cNvPr id="14" name="Straight Connector 13"/>
          <p:cNvCxnSpPr/>
          <p:nvPr/>
        </p:nvCxnSpPr>
        <p:spPr>
          <a:xfrm flipV="1">
            <a:off x="7522590" y="890649"/>
            <a:ext cx="4049650" cy="4897"/>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026" name="Picture 2" descr="Dress Code in US - What to Wear at Work">
            <a:extLst>
              <a:ext uri="{FF2B5EF4-FFF2-40B4-BE49-F238E27FC236}">
                <a16:creationId xmlns:a16="http://schemas.microsoft.com/office/drawing/2014/main" id="{8B84EF5C-4D40-42A0-8E69-243B61CDB3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630" y="1518413"/>
            <a:ext cx="7172739" cy="403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0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051249" y="331771"/>
            <a:ext cx="4520991"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First Impressions</a:t>
            </a:r>
          </a:p>
        </p:txBody>
      </p:sp>
      <p:cxnSp>
        <p:nvCxnSpPr>
          <p:cNvPr id="12" name="Straight Connector 11"/>
          <p:cNvCxnSpPr/>
          <p:nvPr/>
        </p:nvCxnSpPr>
        <p:spPr>
          <a:xfrm flipV="1">
            <a:off x="7522590" y="890649"/>
            <a:ext cx="4049650" cy="4897"/>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609124" y="1374470"/>
            <a:ext cx="10973751" cy="4109060"/>
          </a:xfrm>
          <a:prstGeom prst="rect">
            <a:avLst/>
          </a:prstGeom>
        </p:spPr>
      </p:pic>
    </p:spTree>
    <p:extLst>
      <p:ext uri="{BB962C8B-B14F-4D97-AF65-F5344CB8AC3E}">
        <p14:creationId xmlns:p14="http://schemas.microsoft.com/office/powerpoint/2010/main" val="2830063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FF9EB1F74F8B439F8EFDFD2EEAF193" ma:contentTypeVersion="11" ma:contentTypeDescription="Create a new document." ma:contentTypeScope="" ma:versionID="5bc284a1f21e9e8d37f9b12219c82b38">
  <xsd:schema xmlns:xsd="http://www.w3.org/2001/XMLSchema" xmlns:xs="http://www.w3.org/2001/XMLSchema" xmlns:p="http://schemas.microsoft.com/office/2006/metadata/properties" xmlns:ns2="095a4f2d-c7f0-4693-b5f1-ddc4dae0e21a" xmlns:ns3="2f679ba0-1668-4621-880d-bbfbc29aad4d" targetNamespace="http://schemas.microsoft.com/office/2006/metadata/properties" ma:root="true" ma:fieldsID="a1af9d3bb7dc2643a5255706241d8b6f" ns2:_="" ns3:_="">
    <xsd:import namespace="095a4f2d-c7f0-4693-b5f1-ddc4dae0e21a"/>
    <xsd:import namespace="2f679ba0-1668-4621-880d-bbfbc29aad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a4f2d-c7f0-4693-b5f1-ddc4dae0e2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79ba0-1668-4621-880d-bbfbc29aad4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BE534-D17C-445C-AF69-5C0D5E29D6D3}">
  <ds:schemaRefs>
    <ds:schemaRef ds:uri="http://purl.org/dc/terms/"/>
    <ds:schemaRef ds:uri="http://schemas.microsoft.com/office/2006/documentManagement/types"/>
    <ds:schemaRef ds:uri="2f679ba0-1668-4621-880d-bbfbc29aad4d"/>
    <ds:schemaRef ds:uri="http://purl.org/dc/elements/1.1/"/>
    <ds:schemaRef ds:uri="http://schemas.openxmlformats.org/package/2006/metadata/core-properties"/>
    <ds:schemaRef ds:uri="http://schemas.microsoft.com/office/infopath/2007/PartnerControls"/>
    <ds:schemaRef ds:uri="095a4f2d-c7f0-4693-b5f1-ddc4dae0e21a"/>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28AAC2F-6239-4D09-87A2-193E637F790E}">
  <ds:schemaRefs>
    <ds:schemaRef ds:uri="http://schemas.microsoft.com/sharepoint/v3/contenttype/forms"/>
  </ds:schemaRefs>
</ds:datastoreItem>
</file>

<file path=customXml/itemProps3.xml><?xml version="1.0" encoding="utf-8"?>
<ds:datastoreItem xmlns:ds="http://schemas.openxmlformats.org/officeDocument/2006/customXml" ds:itemID="{739A0B9E-713E-4867-9C46-2082845BD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a4f2d-c7f0-4693-b5f1-ddc4dae0e21a"/>
    <ds:schemaRef ds:uri="2f679ba0-1668-4621-880d-bbfbc29aa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255</TotalTime>
  <Words>2906</Words>
  <Application>Microsoft Office PowerPoint</Application>
  <PresentationFormat>Widescreen</PresentationFormat>
  <Paragraphs>285</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Minnesota Diversified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McKeever</dc:creator>
  <cp:lastModifiedBy>MDI Administrator</cp:lastModifiedBy>
  <cp:revision>33</cp:revision>
  <dcterms:created xsi:type="dcterms:W3CDTF">2021-01-11T19:00:44Z</dcterms:created>
  <dcterms:modified xsi:type="dcterms:W3CDTF">2021-05-12T14:51:14Z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0x010100DAFF9EB1F74F8B439F8EFDFD2EEAF193</vt:lpwstr>
  </property>
</Properties>
</file>