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04" r:id="rId6"/>
    <p:sldId id="272" r:id="rId7"/>
    <p:sldId id="300" r:id="rId8"/>
    <p:sldId id="280" r:id="rId9"/>
    <p:sldId id="306" r:id="rId10"/>
    <p:sldId id="307" r:id="rId11"/>
    <p:sldId id="281" r:id="rId12"/>
    <p:sldId id="285" r:id="rId13"/>
    <p:sldId id="308" r:id="rId14"/>
    <p:sldId id="286" r:id="rId15"/>
    <p:sldId id="310" r:id="rId16"/>
    <p:sldId id="311" r:id="rId17"/>
    <p:sldId id="312" r:id="rId18"/>
    <p:sldId id="309" r:id="rId19"/>
    <p:sldId id="305"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380"/>
    <a:srgbClr val="73A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DA6AA-E72F-41E0-8912-4A695AB68923}"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B2B6-EEA3-4A17-9CFA-5E09448A9AB2}" type="slidenum">
              <a:rPr lang="en-US" smtClean="0"/>
              <a:t>‹#›</a:t>
            </a:fld>
            <a:endParaRPr lang="en-US"/>
          </a:p>
        </p:txBody>
      </p:sp>
    </p:spTree>
    <p:extLst>
      <p:ext uri="{BB962C8B-B14F-4D97-AF65-F5344CB8AC3E}">
        <p14:creationId xmlns:p14="http://schemas.microsoft.com/office/powerpoint/2010/main" val="244915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oIlIVFBBbN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Greet people as they come in, welcome them and say their name. </a:t>
            </a:r>
          </a:p>
        </p:txBody>
      </p:sp>
      <p:sp>
        <p:nvSpPr>
          <p:cNvPr id="4" name="Slide Number Placeholder 3"/>
          <p:cNvSpPr>
            <a:spLocks noGrp="1"/>
          </p:cNvSpPr>
          <p:nvPr>
            <p:ph type="sldNum" sz="quarter" idx="10"/>
          </p:nvPr>
        </p:nvSpPr>
        <p:spPr/>
        <p:txBody>
          <a:bodyPr/>
          <a:lstStyle/>
          <a:p>
            <a:fld id="{17D5B2B6-EEA3-4A17-9CFA-5E09448A9AB2}" type="slidenum">
              <a:rPr lang="en-US" smtClean="0"/>
              <a:t>1</a:t>
            </a:fld>
            <a:endParaRPr lang="en-US"/>
          </a:p>
        </p:txBody>
      </p:sp>
    </p:spTree>
    <p:extLst>
      <p:ext uri="{BB962C8B-B14F-4D97-AF65-F5344CB8AC3E}">
        <p14:creationId xmlns:p14="http://schemas.microsoft.com/office/powerpoint/2010/main" val="201161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class will have a thought for the day. Share the thought for the day and ask the group what it means to them. Share what it means to you. </a:t>
            </a:r>
          </a:p>
          <a:p>
            <a:r>
              <a:rPr lang="en-US" dirty="0"/>
              <a:t>You can change the thought for the day if you have one that fits better for you. </a:t>
            </a:r>
          </a:p>
        </p:txBody>
      </p:sp>
      <p:sp>
        <p:nvSpPr>
          <p:cNvPr id="4" name="Slide Number Placeholder 3"/>
          <p:cNvSpPr>
            <a:spLocks noGrp="1"/>
          </p:cNvSpPr>
          <p:nvPr>
            <p:ph type="sldNum" sz="quarter" idx="10"/>
          </p:nvPr>
        </p:nvSpPr>
        <p:spPr/>
        <p:txBody>
          <a:bodyPr/>
          <a:lstStyle/>
          <a:p>
            <a:fld id="{17D5B2B6-EEA3-4A17-9CFA-5E09448A9AB2}" type="slidenum">
              <a:rPr lang="en-US" smtClean="0"/>
              <a:t>10</a:t>
            </a:fld>
            <a:endParaRPr lang="en-US"/>
          </a:p>
        </p:txBody>
      </p:sp>
    </p:spTree>
    <p:extLst>
      <p:ext uri="{BB962C8B-B14F-4D97-AF65-F5344CB8AC3E}">
        <p14:creationId xmlns:p14="http://schemas.microsoft.com/office/powerpoint/2010/main" val="98219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session we did a number of activities that required critical thinking and team work.  Let’s work together to solve a group problem</a:t>
            </a:r>
          </a:p>
        </p:txBody>
      </p:sp>
      <p:sp>
        <p:nvSpPr>
          <p:cNvPr id="4" name="Slide Number Placeholder 3"/>
          <p:cNvSpPr>
            <a:spLocks noGrp="1"/>
          </p:cNvSpPr>
          <p:nvPr>
            <p:ph type="sldNum" sz="quarter" idx="10"/>
          </p:nvPr>
        </p:nvSpPr>
        <p:spPr/>
        <p:txBody>
          <a:bodyPr/>
          <a:lstStyle/>
          <a:p>
            <a:fld id="{17D5B2B6-EEA3-4A17-9CFA-5E09448A9AB2}" type="slidenum">
              <a:rPr lang="en-US" smtClean="0"/>
              <a:t>11</a:t>
            </a:fld>
            <a:endParaRPr lang="en-US"/>
          </a:p>
        </p:txBody>
      </p:sp>
    </p:spTree>
    <p:extLst>
      <p:ext uri="{BB962C8B-B14F-4D97-AF65-F5344CB8AC3E}">
        <p14:creationId xmlns:p14="http://schemas.microsoft.com/office/powerpoint/2010/main" val="367184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Human Knot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Instructions:</a:t>
            </a:r>
            <a:r>
              <a:rPr lang="en-US" sz="1200" kern="1200" dirty="0">
                <a:solidFill>
                  <a:schemeClr val="tx1"/>
                </a:solidFill>
                <a:effectLst/>
                <a:latin typeface="+mn-lt"/>
                <a:ea typeface="+mn-ea"/>
                <a:cs typeface="+mn-cs"/>
              </a:rPr>
              <a:t> Have everyone stand in a circle and ask each person to hold hands with two people who aren’t directly next to them.  When everyone is tangled together, ask everyone to untangle the knot without letting anyone’s hand go to form a perfect circle. This game requires some creativity strategizing!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 need another activity here.</a:t>
            </a:r>
          </a:p>
        </p:txBody>
      </p:sp>
      <p:sp>
        <p:nvSpPr>
          <p:cNvPr id="4" name="Slide Number Placeholder 3"/>
          <p:cNvSpPr>
            <a:spLocks noGrp="1"/>
          </p:cNvSpPr>
          <p:nvPr>
            <p:ph type="sldNum" sz="quarter" idx="10"/>
          </p:nvPr>
        </p:nvSpPr>
        <p:spPr/>
        <p:txBody>
          <a:bodyPr/>
          <a:lstStyle/>
          <a:p>
            <a:fld id="{17D5B2B6-EEA3-4A17-9CFA-5E09448A9AB2}" type="slidenum">
              <a:rPr lang="en-US" smtClean="0"/>
              <a:t>12</a:t>
            </a:fld>
            <a:endParaRPr lang="en-US"/>
          </a:p>
        </p:txBody>
      </p:sp>
    </p:spTree>
    <p:extLst>
      <p:ext uri="{BB962C8B-B14F-4D97-AF65-F5344CB8AC3E}">
        <p14:creationId xmlns:p14="http://schemas.microsoft.com/office/powerpoint/2010/main" val="323387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be prepared to talk about a problem with the group</a:t>
            </a:r>
          </a:p>
          <a:p>
            <a:r>
              <a:rPr lang="en-US" dirty="0"/>
              <a:t>Pass out the problem-solving worksheet – talk through each step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Aware – Is this a problem?  If you are not aware you can never solve it?</a:t>
            </a:r>
          </a:p>
          <a:p>
            <a:r>
              <a:rPr lang="en-US" sz="1200" kern="1200" dirty="0">
                <a:solidFill>
                  <a:schemeClr val="tx1"/>
                </a:solidFill>
                <a:effectLst/>
                <a:latin typeface="+mn-lt"/>
                <a:ea typeface="+mn-ea"/>
                <a:cs typeface="+mn-cs"/>
              </a:rPr>
              <a:t>Identify the problem - be specific – who, what, where, when</a:t>
            </a:r>
          </a:p>
          <a:p>
            <a:r>
              <a:rPr lang="en-US" sz="1200" kern="1200" dirty="0">
                <a:solidFill>
                  <a:schemeClr val="tx1"/>
                </a:solidFill>
                <a:effectLst/>
                <a:latin typeface="+mn-lt"/>
                <a:ea typeface="+mn-ea"/>
                <a:cs typeface="+mn-cs"/>
              </a:rPr>
              <a:t>Does the problem involve safety?  If immediate danger, get help and look at the larger problem of cause Ex. someone is having a heart attack? </a:t>
            </a:r>
          </a:p>
          <a:p>
            <a:r>
              <a:rPr lang="en-US" sz="1200" kern="1200" dirty="0">
                <a:solidFill>
                  <a:schemeClr val="tx1"/>
                </a:solidFill>
                <a:effectLst/>
                <a:latin typeface="+mn-lt"/>
                <a:ea typeface="+mn-ea"/>
                <a:cs typeface="+mn-cs"/>
              </a:rPr>
              <a:t>Does it involve others?</a:t>
            </a:r>
          </a:p>
          <a:p>
            <a:r>
              <a:rPr lang="en-US" sz="1200" kern="1200" dirty="0">
                <a:solidFill>
                  <a:schemeClr val="tx1"/>
                </a:solidFill>
                <a:effectLst/>
                <a:latin typeface="+mn-lt"/>
                <a:ea typeface="+mn-ea"/>
                <a:cs typeface="+mn-cs"/>
              </a:rPr>
              <a:t>Does it involve policy/process/systems?</a:t>
            </a:r>
          </a:p>
          <a:p>
            <a:r>
              <a:rPr lang="en-US" sz="1200" kern="1200" dirty="0">
                <a:solidFill>
                  <a:schemeClr val="tx1"/>
                </a:solidFill>
                <a:effectLst/>
                <a:latin typeface="+mn-lt"/>
                <a:ea typeface="+mn-ea"/>
                <a:cs typeface="+mn-cs"/>
              </a:rPr>
              <a:t>Does it cost money?</a:t>
            </a:r>
          </a:p>
          <a:p>
            <a:r>
              <a:rPr lang="en-US" sz="1200" kern="1200" dirty="0">
                <a:solidFill>
                  <a:schemeClr val="tx1"/>
                </a:solidFill>
                <a:effectLst/>
                <a:latin typeface="+mn-lt"/>
                <a:ea typeface="+mn-ea"/>
                <a:cs typeface="+mn-cs"/>
              </a:rPr>
              <a:t>Brainstorm Strategies to solve the problem</a:t>
            </a:r>
          </a:p>
          <a:p>
            <a:r>
              <a:rPr lang="en-US" sz="1200" kern="1200" dirty="0">
                <a:solidFill>
                  <a:schemeClr val="tx1"/>
                </a:solidFill>
                <a:effectLst/>
                <a:latin typeface="+mn-lt"/>
                <a:ea typeface="+mn-ea"/>
                <a:cs typeface="+mn-cs"/>
              </a:rPr>
              <a:t>Prioritize steps</a:t>
            </a:r>
          </a:p>
          <a:p>
            <a:r>
              <a:rPr lang="en-US" sz="1200" kern="1200" dirty="0">
                <a:solidFill>
                  <a:schemeClr val="tx1"/>
                </a:solidFill>
                <a:effectLst/>
                <a:latin typeface="+mn-lt"/>
                <a:ea typeface="+mn-ea"/>
                <a:cs typeface="+mn-cs"/>
              </a:rPr>
              <a:t>Act</a:t>
            </a:r>
          </a:p>
          <a:p>
            <a:r>
              <a:rPr lang="en-US" sz="1200" kern="1200" dirty="0">
                <a:solidFill>
                  <a:schemeClr val="tx1"/>
                </a:solidFill>
                <a:effectLst/>
                <a:latin typeface="+mn-lt"/>
                <a:ea typeface="+mn-ea"/>
                <a:cs typeface="+mn-cs"/>
              </a:rPr>
              <a:t>Test – Is the problem solved? If not, then try the next step</a:t>
            </a:r>
          </a:p>
          <a:p>
            <a:r>
              <a:rPr lang="en-US" sz="1200" kern="1200" dirty="0">
                <a:solidFill>
                  <a:schemeClr val="tx1"/>
                </a:solidFill>
                <a:effectLst/>
                <a:latin typeface="+mn-lt"/>
                <a:ea typeface="+mn-ea"/>
                <a:cs typeface="+mn-cs"/>
              </a:rPr>
              <a:t>Ask – Is the underlying problem bigger – Go back to Step 2</a:t>
            </a:r>
          </a:p>
          <a:p>
            <a:endParaRPr lang="en-US" dirty="0"/>
          </a:p>
          <a:p>
            <a:r>
              <a:rPr lang="en-US" dirty="0"/>
              <a:t>On a flipchart write down your problem – walk through each step and ask the group to respond. Let them brainstorm solutions for your problem.</a:t>
            </a:r>
          </a:p>
        </p:txBody>
      </p:sp>
      <p:sp>
        <p:nvSpPr>
          <p:cNvPr id="4" name="Slide Number Placeholder 3"/>
          <p:cNvSpPr>
            <a:spLocks noGrp="1"/>
          </p:cNvSpPr>
          <p:nvPr>
            <p:ph type="sldNum" sz="quarter" idx="10"/>
          </p:nvPr>
        </p:nvSpPr>
        <p:spPr/>
        <p:txBody>
          <a:bodyPr/>
          <a:lstStyle/>
          <a:p>
            <a:fld id="{17D5B2B6-EEA3-4A17-9CFA-5E09448A9AB2}" type="slidenum">
              <a:rPr lang="en-US" smtClean="0"/>
              <a:t>13</a:t>
            </a:fld>
            <a:endParaRPr lang="en-US"/>
          </a:p>
        </p:txBody>
      </p:sp>
    </p:spTree>
    <p:extLst>
      <p:ext uri="{BB962C8B-B14F-4D97-AF65-F5344CB8AC3E}">
        <p14:creationId xmlns:p14="http://schemas.microsoft.com/office/powerpoint/2010/main" val="304883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pigeon solving video and walk through the problem</a:t>
            </a:r>
            <a:r>
              <a:rPr lang="en-US" dirty="0">
                <a:hlinkClick r:id="rId3"/>
              </a:rPr>
              <a:t>https://www.youtube.com/watch?v=oIlIVFBBbNw</a:t>
            </a:r>
            <a:r>
              <a:rPr lang="en-US" dirty="0"/>
              <a:t> solving process</a:t>
            </a:r>
          </a:p>
          <a:p>
            <a:r>
              <a:rPr lang="en-US" dirty="0"/>
              <a:t>Ask people to answer. The baby pigeons are hungry</a:t>
            </a:r>
          </a:p>
          <a:p>
            <a:endParaRPr lang="en-US" dirty="0"/>
          </a:p>
          <a:p>
            <a:r>
              <a:rPr lang="en-US" sz="1200" kern="1200" dirty="0">
                <a:solidFill>
                  <a:schemeClr val="tx1"/>
                </a:solidFill>
                <a:effectLst/>
                <a:latin typeface="+mn-lt"/>
                <a:ea typeface="+mn-ea"/>
                <a:cs typeface="+mn-cs"/>
              </a:rPr>
              <a:t>Be Aware – Is this a problem?  If you are not aware you can never solve it?</a:t>
            </a:r>
          </a:p>
          <a:p>
            <a:r>
              <a:rPr lang="en-US" sz="1200" kern="1200" dirty="0">
                <a:solidFill>
                  <a:schemeClr val="tx1"/>
                </a:solidFill>
                <a:effectLst/>
                <a:latin typeface="+mn-lt"/>
                <a:ea typeface="+mn-ea"/>
                <a:cs typeface="+mn-cs"/>
              </a:rPr>
              <a:t>Identify the problem - be specific – who, what, where, when</a:t>
            </a:r>
          </a:p>
          <a:p>
            <a:r>
              <a:rPr lang="en-US" sz="1200" kern="1200" dirty="0">
                <a:solidFill>
                  <a:schemeClr val="tx1"/>
                </a:solidFill>
                <a:effectLst/>
                <a:latin typeface="+mn-lt"/>
                <a:ea typeface="+mn-ea"/>
                <a:cs typeface="+mn-cs"/>
              </a:rPr>
              <a:t>Does the problem involve safety?  If immediate danger, get help and look at the larger problem of cause Ex. someone is having a heart attack? </a:t>
            </a:r>
          </a:p>
          <a:p>
            <a:r>
              <a:rPr lang="en-US" sz="1200" kern="1200" dirty="0">
                <a:solidFill>
                  <a:schemeClr val="tx1"/>
                </a:solidFill>
                <a:effectLst/>
                <a:latin typeface="+mn-lt"/>
                <a:ea typeface="+mn-ea"/>
                <a:cs typeface="+mn-cs"/>
              </a:rPr>
              <a:t>Does it involve others?</a:t>
            </a:r>
          </a:p>
          <a:p>
            <a:r>
              <a:rPr lang="en-US" sz="1200" kern="1200" dirty="0">
                <a:solidFill>
                  <a:schemeClr val="tx1"/>
                </a:solidFill>
                <a:effectLst/>
                <a:latin typeface="+mn-lt"/>
                <a:ea typeface="+mn-ea"/>
                <a:cs typeface="+mn-cs"/>
              </a:rPr>
              <a:t>Does it involve policy/process/systems?</a:t>
            </a:r>
          </a:p>
          <a:p>
            <a:r>
              <a:rPr lang="en-US" sz="1200" kern="1200" dirty="0">
                <a:solidFill>
                  <a:schemeClr val="tx1"/>
                </a:solidFill>
                <a:effectLst/>
                <a:latin typeface="+mn-lt"/>
                <a:ea typeface="+mn-ea"/>
                <a:cs typeface="+mn-cs"/>
              </a:rPr>
              <a:t>Does it cost money?</a:t>
            </a:r>
          </a:p>
          <a:p>
            <a:r>
              <a:rPr lang="en-US" sz="1200" kern="1200" dirty="0">
                <a:solidFill>
                  <a:schemeClr val="tx1"/>
                </a:solidFill>
                <a:effectLst/>
                <a:latin typeface="+mn-lt"/>
                <a:ea typeface="+mn-ea"/>
                <a:cs typeface="+mn-cs"/>
              </a:rPr>
              <a:t>Brainstorm Strategies to solve the problem</a:t>
            </a:r>
          </a:p>
          <a:p>
            <a:r>
              <a:rPr lang="en-US" sz="1200" kern="1200" dirty="0">
                <a:solidFill>
                  <a:schemeClr val="tx1"/>
                </a:solidFill>
                <a:effectLst/>
                <a:latin typeface="+mn-lt"/>
                <a:ea typeface="+mn-ea"/>
                <a:cs typeface="+mn-cs"/>
              </a:rPr>
              <a:t>Prioritize steps</a:t>
            </a:r>
          </a:p>
          <a:p>
            <a:r>
              <a:rPr lang="en-US" sz="1200" kern="1200" dirty="0">
                <a:solidFill>
                  <a:schemeClr val="tx1"/>
                </a:solidFill>
                <a:effectLst/>
                <a:latin typeface="+mn-lt"/>
                <a:ea typeface="+mn-ea"/>
                <a:cs typeface="+mn-cs"/>
              </a:rPr>
              <a:t>Act</a:t>
            </a:r>
          </a:p>
          <a:p>
            <a:r>
              <a:rPr lang="en-US" sz="1200" kern="1200" dirty="0">
                <a:solidFill>
                  <a:schemeClr val="tx1"/>
                </a:solidFill>
                <a:effectLst/>
                <a:latin typeface="+mn-lt"/>
                <a:ea typeface="+mn-ea"/>
                <a:cs typeface="+mn-cs"/>
              </a:rPr>
              <a:t>Test – Is the problem solved? If not, then try the next step</a:t>
            </a:r>
          </a:p>
          <a:p>
            <a:r>
              <a:rPr lang="en-US" sz="1200" kern="1200" dirty="0">
                <a:solidFill>
                  <a:schemeClr val="tx1"/>
                </a:solidFill>
                <a:effectLst/>
                <a:latin typeface="+mn-lt"/>
                <a:ea typeface="+mn-ea"/>
                <a:cs typeface="+mn-cs"/>
              </a:rPr>
              <a:t>Ask – Is the underlying problem bigger – Go back to Step 2</a:t>
            </a:r>
          </a:p>
        </p:txBody>
      </p:sp>
      <p:sp>
        <p:nvSpPr>
          <p:cNvPr id="4" name="Slide Number Placeholder 3"/>
          <p:cNvSpPr>
            <a:spLocks noGrp="1"/>
          </p:cNvSpPr>
          <p:nvPr>
            <p:ph type="sldNum" sz="quarter" idx="10"/>
          </p:nvPr>
        </p:nvSpPr>
        <p:spPr/>
        <p:txBody>
          <a:bodyPr/>
          <a:lstStyle/>
          <a:p>
            <a:fld id="{17D5B2B6-EEA3-4A17-9CFA-5E09448A9AB2}" type="slidenum">
              <a:rPr lang="en-US" smtClean="0"/>
              <a:t>14</a:t>
            </a:fld>
            <a:endParaRPr lang="en-US"/>
          </a:p>
        </p:txBody>
      </p:sp>
    </p:spTree>
    <p:extLst>
      <p:ext uri="{BB962C8B-B14F-4D97-AF65-F5344CB8AC3E}">
        <p14:creationId xmlns:p14="http://schemas.microsoft.com/office/powerpoint/2010/main" val="288641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to choose 3 people that will read their elevator speeches at the graduation ceremony. This is an example of what we have learned in class. Have the 3 people practice again. Encourage them to try it without the paper. (they can read it at the ceremony if they need to. </a:t>
            </a:r>
          </a:p>
          <a:p>
            <a:r>
              <a:rPr lang="en-US" dirty="0"/>
              <a:t>Assure the group that their will be roles for each person.</a:t>
            </a:r>
          </a:p>
        </p:txBody>
      </p:sp>
      <p:sp>
        <p:nvSpPr>
          <p:cNvPr id="4" name="Slide Number Placeholder 3"/>
          <p:cNvSpPr>
            <a:spLocks noGrp="1"/>
          </p:cNvSpPr>
          <p:nvPr>
            <p:ph type="sldNum" sz="quarter" idx="10"/>
          </p:nvPr>
        </p:nvSpPr>
        <p:spPr/>
        <p:txBody>
          <a:bodyPr/>
          <a:lstStyle/>
          <a:p>
            <a:fld id="{17D5B2B6-EEA3-4A17-9CFA-5E09448A9AB2}" type="slidenum">
              <a:rPr lang="en-US" smtClean="0"/>
              <a:t>17</a:t>
            </a:fld>
            <a:endParaRPr lang="en-US"/>
          </a:p>
        </p:txBody>
      </p:sp>
    </p:spTree>
    <p:extLst>
      <p:ext uri="{BB962C8B-B14F-4D97-AF65-F5344CB8AC3E}">
        <p14:creationId xmlns:p14="http://schemas.microsoft.com/office/powerpoint/2010/main" val="301655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5B2B6-EEA3-4A17-9CFA-5E09448A9AB2}" type="slidenum">
              <a:rPr lang="en-US" smtClean="0"/>
              <a:t>2</a:t>
            </a:fld>
            <a:endParaRPr lang="en-US"/>
          </a:p>
        </p:txBody>
      </p:sp>
    </p:spTree>
    <p:extLst>
      <p:ext uri="{BB962C8B-B14F-4D97-AF65-F5344CB8AC3E}">
        <p14:creationId xmlns:p14="http://schemas.microsoft.com/office/powerpoint/2010/main" val="218174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 story about teamwork</a:t>
            </a:r>
          </a:p>
          <a:p>
            <a:r>
              <a:rPr lang="en-US" dirty="0"/>
              <a:t>When did you work together with others to make something happen. This can be at work, home or something you did in your community</a:t>
            </a:r>
          </a:p>
        </p:txBody>
      </p:sp>
      <p:sp>
        <p:nvSpPr>
          <p:cNvPr id="4" name="Slide Number Placeholder 3"/>
          <p:cNvSpPr>
            <a:spLocks noGrp="1"/>
          </p:cNvSpPr>
          <p:nvPr>
            <p:ph type="sldNum" sz="quarter" idx="10"/>
          </p:nvPr>
        </p:nvSpPr>
        <p:spPr/>
        <p:txBody>
          <a:bodyPr/>
          <a:lstStyle/>
          <a:p>
            <a:fld id="{17D5B2B6-EEA3-4A17-9CFA-5E09448A9AB2}" type="slidenum">
              <a:rPr lang="en-US" smtClean="0"/>
              <a:t>3</a:t>
            </a:fld>
            <a:endParaRPr lang="en-US"/>
          </a:p>
        </p:txBody>
      </p:sp>
    </p:spTree>
    <p:extLst>
      <p:ext uri="{BB962C8B-B14F-4D97-AF65-F5344CB8AC3E}">
        <p14:creationId xmlns:p14="http://schemas.microsoft.com/office/powerpoint/2010/main" val="402244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group to decide who should share their elevator speech at Graduation</a:t>
            </a:r>
          </a:p>
        </p:txBody>
      </p:sp>
      <p:sp>
        <p:nvSpPr>
          <p:cNvPr id="4" name="Slide Number Placeholder 3"/>
          <p:cNvSpPr>
            <a:spLocks noGrp="1"/>
          </p:cNvSpPr>
          <p:nvPr>
            <p:ph type="sldNum" sz="quarter" idx="10"/>
          </p:nvPr>
        </p:nvSpPr>
        <p:spPr/>
        <p:txBody>
          <a:bodyPr/>
          <a:lstStyle/>
          <a:p>
            <a:fld id="{17D5B2B6-EEA3-4A17-9CFA-5E09448A9AB2}" type="slidenum">
              <a:rPr lang="en-US" smtClean="0"/>
              <a:t>4</a:t>
            </a:fld>
            <a:endParaRPr lang="en-US"/>
          </a:p>
        </p:txBody>
      </p:sp>
    </p:spTree>
    <p:extLst>
      <p:ext uri="{BB962C8B-B14F-4D97-AF65-F5344CB8AC3E}">
        <p14:creationId xmlns:p14="http://schemas.microsoft.com/office/powerpoint/2010/main" val="313497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latinLnBrk="0"/>
            <a:r>
              <a:rPr lang="en-US" sz="1200" b="0" i="0" kern="1200" dirty="0">
                <a:solidFill>
                  <a:schemeClr val="tx1"/>
                </a:solidFill>
                <a:effectLst/>
                <a:latin typeface="+mn-lt"/>
                <a:ea typeface="+mn-ea"/>
                <a:cs typeface="+mn-cs"/>
              </a:rPr>
              <a:t>Optional – You could invite a guest to each session to have them share a Mission Moment Story</a:t>
            </a:r>
          </a:p>
          <a:p>
            <a:pPr fontAlgn="base" latinLnBrk="0"/>
            <a:r>
              <a:rPr lang="en-US" sz="1200" b="0" i="0" kern="1200" dirty="0">
                <a:solidFill>
                  <a:schemeClr val="tx1"/>
                </a:solidFill>
                <a:effectLst/>
                <a:latin typeface="+mn-lt"/>
                <a:ea typeface="+mn-ea"/>
                <a:cs typeface="+mn-cs"/>
              </a:rPr>
              <a:t>Review the Mission/Vision and Value of your organization and ask people to share a mission moment. </a:t>
            </a:r>
          </a:p>
          <a:p>
            <a:pPr fontAlgn="base" latinLnBrk="0"/>
            <a:endParaRPr lang="en-US" sz="1200" b="0" i="0" kern="1200" dirty="0">
              <a:solidFill>
                <a:schemeClr val="tx1"/>
              </a:solidFill>
              <a:effectLst/>
              <a:latin typeface="+mn-lt"/>
              <a:ea typeface="+mn-ea"/>
              <a:cs typeface="+mn-cs"/>
            </a:endParaRPr>
          </a:p>
          <a:p>
            <a:pPr fontAlgn="base" latinLnBrk="0"/>
            <a:r>
              <a:rPr lang="en-US" sz="1200" b="0" i="0" kern="1200" dirty="0">
                <a:solidFill>
                  <a:schemeClr val="tx1"/>
                </a:solidFill>
                <a:effectLst/>
                <a:latin typeface="+mn-lt"/>
                <a:ea typeface="+mn-ea"/>
                <a:cs typeface="+mn-cs"/>
              </a:rPr>
              <a:t>Mission Moments are everyday stories of great things happening in your organization that match your mission. </a:t>
            </a:r>
          </a:p>
          <a:p>
            <a:pPr fontAlgn="base" latinLnBrk="0"/>
            <a:r>
              <a:rPr lang="en-US" sz="1200" b="0" i="0" kern="1200" dirty="0">
                <a:solidFill>
                  <a:schemeClr val="tx1"/>
                </a:solidFill>
                <a:effectLst/>
                <a:latin typeface="+mn-lt"/>
                <a:ea typeface="+mn-ea"/>
                <a:cs typeface="+mn-cs"/>
              </a:rPr>
              <a:t>I define a </a:t>
            </a:r>
            <a:r>
              <a:rPr lang="en-US" sz="1200" b="1" i="0" kern="1200" dirty="0">
                <a:solidFill>
                  <a:schemeClr val="tx1"/>
                </a:solidFill>
                <a:effectLst/>
                <a:latin typeface="+mn-lt"/>
                <a:ea typeface="+mn-ea"/>
                <a:cs typeface="+mn-cs"/>
              </a:rPr>
              <a:t>“mission moment”</a:t>
            </a:r>
            <a:r>
              <a:rPr lang="en-US" sz="1200" b="0" i="0" kern="1200" dirty="0">
                <a:solidFill>
                  <a:schemeClr val="tx1"/>
                </a:solidFill>
                <a:effectLst/>
                <a:latin typeface="+mn-lt"/>
                <a:ea typeface="+mn-ea"/>
                <a:cs typeface="+mn-cs"/>
              </a:rPr>
              <a:t> as a tiny, powerful example of how your organization is making an impact. The key is: it MUST be an example about a real person. Even if you do advocacy work or are an environmental charity, it has to be a people story. Mission moments put a face on what you do. They are stories and examples that can be repeated by others because they are short and inspiring.</a:t>
            </a:r>
          </a:p>
          <a:p>
            <a:pPr fontAlgn="base" latinLnBrk="0"/>
            <a:r>
              <a:rPr lang="en-US" sz="1200" b="0" i="0" kern="1200" dirty="0">
                <a:solidFill>
                  <a:schemeClr val="tx1"/>
                </a:solidFill>
                <a:effectLst/>
                <a:latin typeface="+mn-lt"/>
                <a:ea typeface="+mn-ea"/>
                <a:cs typeface="+mn-cs"/>
              </a:rPr>
              <a:t>They allow you to brag about your work through someone else’s eyes</a:t>
            </a:r>
          </a:p>
          <a:p>
            <a:pPr fontAlgn="base" latinLnBrk="0"/>
            <a:r>
              <a:rPr lang="en-US" sz="1200" b="0" i="0" kern="1200" dirty="0">
                <a:solidFill>
                  <a:schemeClr val="tx1"/>
                </a:solidFill>
                <a:effectLst/>
                <a:latin typeface="+mn-lt"/>
                <a:ea typeface="+mn-ea"/>
                <a:cs typeface="+mn-cs"/>
              </a:rPr>
              <a:t>Each class will start with a Mission moment. </a:t>
            </a:r>
          </a:p>
          <a:p>
            <a:pPr fontAlgn="base" latinLnBrk="0"/>
            <a:r>
              <a:rPr lang="en-US" sz="1200" b="0" i="0" kern="1200" dirty="0">
                <a:solidFill>
                  <a:schemeClr val="tx1"/>
                </a:solidFill>
                <a:effectLst/>
                <a:latin typeface="+mn-lt"/>
                <a:ea typeface="+mn-ea"/>
                <a:cs typeface="+mn-cs"/>
              </a:rPr>
              <a:t>Instructor share a mission moment about the great things your organization is doing. Ask for other stories and ask participants to be thinking about a mission moment for out next class. </a:t>
            </a:r>
          </a:p>
          <a:p>
            <a:pPr fontAlgn="base" latinLnBrk="0"/>
            <a:endParaRPr lang="en-US" sz="1200" b="0" i="0" kern="1200" dirty="0">
              <a:solidFill>
                <a:schemeClr val="tx1"/>
              </a:solidFill>
              <a:effectLst/>
              <a:latin typeface="+mn-lt"/>
              <a:ea typeface="+mn-ea"/>
              <a:cs typeface="+mn-cs"/>
            </a:endParaRPr>
          </a:p>
          <a:p>
            <a:pPr fontAlgn="base" latinLnBrk="0"/>
            <a:r>
              <a:rPr lang="en-US" sz="1200" b="0" i="0" kern="1200" dirty="0">
                <a:solidFill>
                  <a:schemeClr val="tx1"/>
                </a:solidFill>
                <a:effectLst/>
                <a:latin typeface="+mn-lt"/>
                <a:ea typeface="+mn-ea"/>
                <a:cs typeface="+mn-cs"/>
              </a:rPr>
              <a:t>When you are looking for a job you want to be sure that the mission of the organization matches your personal values. Personal values are what is important to you at work. What if it doesn’t?</a:t>
            </a:r>
          </a:p>
        </p:txBody>
      </p:sp>
      <p:sp>
        <p:nvSpPr>
          <p:cNvPr id="4" name="Slide Number Placeholder 3"/>
          <p:cNvSpPr>
            <a:spLocks noGrp="1"/>
          </p:cNvSpPr>
          <p:nvPr>
            <p:ph type="sldNum" sz="quarter" idx="10"/>
          </p:nvPr>
        </p:nvSpPr>
        <p:spPr/>
        <p:txBody>
          <a:bodyPr/>
          <a:lstStyle/>
          <a:p>
            <a:fld id="{17D5B2B6-EEA3-4A17-9CFA-5E09448A9AB2}" type="slidenum">
              <a:rPr lang="en-US" smtClean="0"/>
              <a:t>5</a:t>
            </a:fld>
            <a:endParaRPr lang="en-US"/>
          </a:p>
        </p:txBody>
      </p:sp>
    </p:spTree>
    <p:extLst>
      <p:ext uri="{BB962C8B-B14F-4D97-AF65-F5344CB8AC3E}">
        <p14:creationId xmlns:p14="http://schemas.microsoft.com/office/powerpoint/2010/main" val="113589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On Flip Chart record – or ask for a volunteer to record for the group</a:t>
            </a:r>
          </a:p>
          <a:p>
            <a:r>
              <a:rPr lang="en-US" sz="1200" kern="1200" dirty="0">
                <a:solidFill>
                  <a:schemeClr val="tx1"/>
                </a:solidFill>
                <a:effectLst/>
                <a:latin typeface="+mn-lt"/>
                <a:ea typeface="+mn-ea"/>
                <a:cs typeface="+mn-cs"/>
              </a:rPr>
              <a:t>What is a good team member?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Examples: reliable, dependable, honest, positive, reassuring, resourceful; helpful</a:t>
            </a:r>
          </a:p>
          <a:p>
            <a:r>
              <a:rPr lang="en-US" sz="1200" kern="1200" dirty="0">
                <a:solidFill>
                  <a:schemeClr val="tx1"/>
                </a:solidFill>
                <a:effectLst/>
                <a:latin typeface="+mn-lt"/>
                <a:ea typeface="+mn-ea"/>
                <a:cs typeface="+mn-cs"/>
              </a:rPr>
              <a:t>What is a bad team member?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Late, lazy, rude, does not help others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either can contribute to a team (or other’s lives) or can take away from a team. </a:t>
            </a:r>
          </a:p>
          <a:p>
            <a:r>
              <a:rPr lang="en-US" sz="1200" kern="1200" dirty="0">
                <a:solidFill>
                  <a:schemeClr val="tx1"/>
                </a:solidFill>
                <a:effectLst/>
                <a:latin typeface="+mn-lt"/>
                <a:ea typeface="+mn-ea"/>
                <a:cs typeface="+mn-cs"/>
              </a:rPr>
              <a:t>We need to work together with all kinds of people. We need to use our strengths and skills </a:t>
            </a:r>
          </a:p>
          <a:p>
            <a:r>
              <a:rPr lang="en-US" sz="1200" kern="1200" dirty="0">
                <a:solidFill>
                  <a:schemeClr val="tx1"/>
                </a:solidFill>
                <a:effectLst/>
                <a:latin typeface="+mn-lt"/>
                <a:ea typeface="+mn-ea"/>
                <a:cs typeface="+mn-cs"/>
              </a:rPr>
              <a:t>It takes all kinds of people to build a team. </a:t>
            </a:r>
          </a:p>
          <a:p>
            <a:r>
              <a:rPr lang="en-US" sz="1200" kern="1200" dirty="0">
                <a:solidFill>
                  <a:schemeClr val="tx1"/>
                </a:solidFill>
                <a:effectLst/>
                <a:latin typeface="+mn-lt"/>
                <a:ea typeface="+mn-ea"/>
                <a:cs typeface="+mn-cs"/>
              </a:rPr>
              <a:t>Remind people of their DISC profile</a:t>
            </a:r>
          </a:p>
        </p:txBody>
      </p:sp>
      <p:sp>
        <p:nvSpPr>
          <p:cNvPr id="4" name="Slide Number Placeholder 3"/>
          <p:cNvSpPr>
            <a:spLocks noGrp="1"/>
          </p:cNvSpPr>
          <p:nvPr>
            <p:ph type="sldNum" sz="quarter" idx="10"/>
          </p:nvPr>
        </p:nvSpPr>
        <p:spPr/>
        <p:txBody>
          <a:bodyPr/>
          <a:lstStyle/>
          <a:p>
            <a:fld id="{17D5B2B6-EEA3-4A17-9CFA-5E09448A9AB2}" type="slidenum">
              <a:rPr lang="en-US" smtClean="0"/>
              <a:t>6</a:t>
            </a:fld>
            <a:endParaRPr lang="en-US"/>
          </a:p>
        </p:txBody>
      </p:sp>
    </p:spTree>
    <p:extLst>
      <p:ext uri="{BB962C8B-B14F-4D97-AF65-F5344CB8AC3E}">
        <p14:creationId xmlns:p14="http://schemas.microsoft.com/office/powerpoint/2010/main" val="170919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Tie-The-Rope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Need fairly long rope/shoelace for each group (group of 3) Raise dominant hand and put behind back. Only use non-dominant hand to work with your -partner to tie the rope around the wrist of one of the partners. After all are completed, discuss what strategies were used to help solve the problem.  </a:t>
            </a:r>
          </a:p>
          <a:p>
            <a:r>
              <a:rPr lang="en-US" sz="1200" kern="1200" dirty="0">
                <a:solidFill>
                  <a:schemeClr val="tx1"/>
                </a:solidFill>
                <a:effectLst/>
                <a:latin typeface="+mn-lt"/>
                <a:ea typeface="+mn-ea"/>
                <a:cs typeface="+mn-cs"/>
              </a:rPr>
              <a:t>(can ask for help, using a knee, talking through first, experiment with different options)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this tell us about teamwork?</a:t>
            </a:r>
          </a:p>
        </p:txBody>
      </p:sp>
      <p:sp>
        <p:nvSpPr>
          <p:cNvPr id="4" name="Slide Number Placeholder 3"/>
          <p:cNvSpPr>
            <a:spLocks noGrp="1"/>
          </p:cNvSpPr>
          <p:nvPr>
            <p:ph type="sldNum" sz="quarter" idx="10"/>
          </p:nvPr>
        </p:nvSpPr>
        <p:spPr/>
        <p:txBody>
          <a:bodyPr/>
          <a:lstStyle/>
          <a:p>
            <a:fld id="{17D5B2B6-EEA3-4A17-9CFA-5E09448A9AB2}" type="slidenum">
              <a:rPr lang="en-US" smtClean="0"/>
              <a:t>7</a:t>
            </a:fld>
            <a:endParaRPr lang="en-US"/>
          </a:p>
        </p:txBody>
      </p:sp>
    </p:spTree>
    <p:extLst>
      <p:ext uri="{BB962C8B-B14F-4D97-AF65-F5344CB8AC3E}">
        <p14:creationId xmlns:p14="http://schemas.microsoft.com/office/powerpoint/2010/main" val="427205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https://www.youtube.com/watch?v=DI4zp7yeuMU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all the things they had to do as a team to steal the car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Was there a leader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did they respond to errors along the way</a:t>
            </a:r>
          </a:p>
        </p:txBody>
      </p:sp>
      <p:sp>
        <p:nvSpPr>
          <p:cNvPr id="4" name="Slide Number Placeholder 3"/>
          <p:cNvSpPr>
            <a:spLocks noGrp="1"/>
          </p:cNvSpPr>
          <p:nvPr>
            <p:ph type="sldNum" sz="quarter" idx="10"/>
          </p:nvPr>
        </p:nvSpPr>
        <p:spPr/>
        <p:txBody>
          <a:bodyPr/>
          <a:lstStyle/>
          <a:p>
            <a:fld id="{17D5B2B6-EEA3-4A17-9CFA-5E09448A9AB2}" type="slidenum">
              <a:rPr lang="en-US" smtClean="0"/>
              <a:t>8</a:t>
            </a:fld>
            <a:endParaRPr lang="en-US"/>
          </a:p>
        </p:txBody>
      </p:sp>
    </p:spTree>
    <p:extLst>
      <p:ext uri="{BB962C8B-B14F-4D97-AF65-F5344CB8AC3E}">
        <p14:creationId xmlns:p14="http://schemas.microsoft.com/office/powerpoint/2010/main" val="98959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Critical Thinking and Marshmallow Tower </a:t>
            </a:r>
            <a:r>
              <a:rPr lang="en-US" sz="1200" kern="1200" dirty="0">
                <a:solidFill>
                  <a:schemeClr val="tx1"/>
                </a:solidFill>
                <a:effectLst/>
                <a:latin typeface="+mn-lt"/>
                <a:ea typeface="+mn-ea"/>
                <a:cs typeface="+mn-cs"/>
              </a:rPr>
              <a:t>(20 minutes)</a:t>
            </a:r>
          </a:p>
          <a:p>
            <a:r>
              <a:rPr lang="en-US" sz="1200" kern="1200" dirty="0">
                <a:solidFill>
                  <a:schemeClr val="tx1"/>
                </a:solidFill>
                <a:effectLst/>
                <a:latin typeface="+mn-lt"/>
                <a:ea typeface="+mn-ea"/>
                <a:cs typeface="+mn-cs"/>
              </a:rPr>
              <a:t>Materials are: </a:t>
            </a:r>
          </a:p>
          <a:p>
            <a:r>
              <a:rPr lang="en-US" sz="1200" kern="1200" dirty="0">
                <a:solidFill>
                  <a:schemeClr val="tx1"/>
                </a:solidFill>
                <a:effectLst/>
                <a:latin typeface="+mn-lt"/>
                <a:ea typeface="+mn-ea"/>
                <a:cs typeface="+mn-cs"/>
              </a:rPr>
              <a:t>Tape (as much as you want) </a:t>
            </a:r>
          </a:p>
          <a:p>
            <a:r>
              <a:rPr lang="en-US" sz="1200" kern="1200" dirty="0">
                <a:solidFill>
                  <a:schemeClr val="tx1"/>
                </a:solidFill>
                <a:effectLst/>
                <a:latin typeface="+mn-lt"/>
                <a:ea typeface="+mn-ea"/>
                <a:cs typeface="+mn-cs"/>
              </a:rPr>
              <a:t>Spaghetti Noodles (20) </a:t>
            </a:r>
          </a:p>
          <a:p>
            <a:r>
              <a:rPr lang="en-US" sz="1200" kern="1200" dirty="0">
                <a:solidFill>
                  <a:schemeClr val="tx1"/>
                </a:solidFill>
                <a:effectLst/>
                <a:latin typeface="+mn-lt"/>
                <a:ea typeface="+mn-ea"/>
                <a:cs typeface="+mn-cs"/>
              </a:rPr>
              <a:t>Marshmallow (1)</a:t>
            </a:r>
          </a:p>
          <a:p>
            <a:r>
              <a:rPr lang="en-US" sz="1200" kern="1200" dirty="0">
                <a:solidFill>
                  <a:schemeClr val="tx1"/>
                </a:solidFill>
                <a:effectLst/>
                <a:latin typeface="+mn-lt"/>
                <a:ea typeface="+mn-ea"/>
                <a:cs typeface="+mn-cs"/>
              </a:rPr>
              <a:t>string (1 yard)</a:t>
            </a:r>
          </a:p>
          <a:p>
            <a:r>
              <a:rPr lang="en-US" sz="1200" kern="1200" dirty="0">
                <a:solidFill>
                  <a:schemeClr val="tx1"/>
                </a:solidFill>
                <a:effectLst/>
                <a:latin typeface="+mn-lt"/>
                <a:ea typeface="+mn-ea"/>
                <a:cs typeface="+mn-cs"/>
              </a:rPr>
              <a:t>Together we can accomplish more than going it alone.</a:t>
            </a:r>
          </a:p>
          <a:p>
            <a:r>
              <a:rPr lang="en-US" sz="1200" kern="1200" dirty="0">
                <a:solidFill>
                  <a:schemeClr val="tx1"/>
                </a:solidFill>
                <a:effectLst/>
                <a:latin typeface="+mn-lt"/>
                <a:ea typeface="+mn-ea"/>
                <a:cs typeface="+mn-cs"/>
              </a:rPr>
              <a:t>We can problem solve better as a team than we can alone. </a:t>
            </a:r>
          </a:p>
          <a:p>
            <a:r>
              <a:rPr lang="en-US" sz="1200" kern="1200" dirty="0">
                <a:solidFill>
                  <a:schemeClr val="tx1"/>
                </a:solidFill>
                <a:effectLst/>
                <a:latin typeface="+mn-lt"/>
                <a:ea typeface="+mn-ea"/>
                <a:cs typeface="+mn-cs"/>
              </a:rPr>
              <a:t>Developing your team's collaboration skills will lead to better problem solving and critical thinking.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of this exercise is to see which team can, using the materials provided, build the tallest tower within the allotted time.  The tower must be able to stand on it’s own. The Marshmallow has to be at the top of the tower. </a:t>
            </a:r>
          </a:p>
          <a:p>
            <a:r>
              <a:rPr lang="en-US" sz="1200" kern="1200" dirty="0">
                <a:solidFill>
                  <a:schemeClr val="tx1"/>
                </a:solidFill>
                <a:effectLst/>
                <a:latin typeface="+mn-lt"/>
                <a:ea typeface="+mn-ea"/>
                <a:cs typeface="+mn-cs"/>
              </a:rPr>
              <a:t>You have 20 minutes to build the tallest tower with a marshmallow on the top</a:t>
            </a:r>
          </a:p>
          <a:p>
            <a:r>
              <a:rPr lang="en-US" sz="1200" i="1" kern="1200" dirty="0">
                <a:solidFill>
                  <a:schemeClr val="tx1"/>
                </a:solidFill>
                <a:effectLst/>
                <a:latin typeface="+mn-lt"/>
                <a:ea typeface="+mn-ea"/>
                <a:cs typeface="+mn-cs"/>
              </a:rPr>
              <a:t>***During the exercise, leader should be taking notes on what characteristics you see that show leadership, critical thinking and teamwork. Share after the exercise.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Who takes over leadership?</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Do they ask questions?</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Are they sharing ideas?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about creativity?</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Ask – Why are great teams important?</a:t>
            </a:r>
          </a:p>
          <a:p>
            <a:pPr marL="0" indent="0">
              <a:buFont typeface="Arial" panose="020B0604020202020204" pitchFamily="34" charset="0"/>
              <a:buNone/>
            </a:pPr>
            <a:r>
              <a:rPr lang="en-US" sz="1200" kern="1200" dirty="0">
                <a:solidFill>
                  <a:schemeClr val="tx1"/>
                </a:solidFill>
                <a:effectLst/>
                <a:latin typeface="+mn-lt"/>
                <a:ea typeface="+mn-ea"/>
                <a:cs typeface="+mn-cs"/>
              </a:rPr>
              <a:t>Have a discussion about teams they belong to?</a:t>
            </a:r>
          </a:p>
        </p:txBody>
      </p:sp>
      <p:sp>
        <p:nvSpPr>
          <p:cNvPr id="4" name="Slide Number Placeholder 3"/>
          <p:cNvSpPr>
            <a:spLocks noGrp="1"/>
          </p:cNvSpPr>
          <p:nvPr>
            <p:ph type="sldNum" sz="quarter" idx="10"/>
          </p:nvPr>
        </p:nvSpPr>
        <p:spPr/>
        <p:txBody>
          <a:bodyPr/>
          <a:lstStyle/>
          <a:p>
            <a:fld id="{17D5B2B6-EEA3-4A17-9CFA-5E09448A9AB2}" type="slidenum">
              <a:rPr lang="en-US" smtClean="0"/>
              <a:t>9</a:t>
            </a:fld>
            <a:endParaRPr lang="en-US"/>
          </a:p>
        </p:txBody>
      </p:sp>
    </p:spTree>
    <p:extLst>
      <p:ext uri="{BB962C8B-B14F-4D97-AF65-F5344CB8AC3E}">
        <p14:creationId xmlns:p14="http://schemas.microsoft.com/office/powerpoint/2010/main" val="272884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119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07112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426644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34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C69D4-DAD3-4298-8176-4C390C3ECE87}"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385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04898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C69D4-DAD3-4298-8176-4C390C3ECE87}"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254565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C69D4-DAD3-4298-8176-4C390C3ECE87}"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9222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69D4-DAD3-4298-8176-4C390C3ECE87}"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33588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57943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C69D4-DAD3-4298-8176-4C390C3ECE87}"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E2799-0244-4365-A498-4A760267266F}" type="slidenum">
              <a:rPr lang="en-US" smtClean="0"/>
              <a:t>‹#›</a:t>
            </a:fld>
            <a:endParaRPr lang="en-US"/>
          </a:p>
        </p:txBody>
      </p:sp>
    </p:spTree>
    <p:extLst>
      <p:ext uri="{BB962C8B-B14F-4D97-AF65-F5344CB8AC3E}">
        <p14:creationId xmlns:p14="http://schemas.microsoft.com/office/powerpoint/2010/main" val="114427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69D4-DAD3-4298-8176-4C390C3ECE87}"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E2799-0244-4365-A498-4A760267266F}" type="slidenum">
              <a:rPr lang="en-US" smtClean="0"/>
              <a:t>‹#›</a:t>
            </a:fld>
            <a:endParaRPr lang="en-US"/>
          </a:p>
        </p:txBody>
      </p:sp>
    </p:spTree>
    <p:extLst>
      <p:ext uri="{BB962C8B-B14F-4D97-AF65-F5344CB8AC3E}">
        <p14:creationId xmlns:p14="http://schemas.microsoft.com/office/powerpoint/2010/main" val="27414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pixabay.com/fr/noeud-attach%C3%A9-jaune-corde-30531/" TargetMode="Externa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youtube.com/watch?v=oIlIVFBBbNw" TargetMode="External"/><Relationship Id="rId5" Type="http://schemas.openxmlformats.org/officeDocument/2006/relationships/image" Target="../media/image18.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youtube.com/watch?v=DI4zp7yeuMU" TargetMode="External"/><Relationship Id="rId5" Type="http://schemas.openxmlformats.org/officeDocument/2006/relationships/image" Target="../media/image10.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www.nipocultura.com.br/?p=135" TargetMode="External"/><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openclipart.org/detail/176179/uncooked-noodles" TargetMode="External"/><Relationship Id="rId5" Type="http://schemas.openxmlformats.org/officeDocument/2006/relationships/image" Target="../media/image11.png"/><Relationship Id="rId10" Type="http://schemas.openxmlformats.org/officeDocument/2006/relationships/hyperlink" Target="https://en.wikipedia.org/wiki/Masking_tape" TargetMode="External"/><Relationship Id="rId4" Type="http://schemas.openxmlformats.org/officeDocument/2006/relationships/image" Target="../media/image1.png"/><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cxnSp>
        <p:nvCxnSpPr>
          <p:cNvPr id="9" name="Straight Connector 8"/>
          <p:cNvCxnSpPr/>
          <p:nvPr/>
        </p:nvCxnSpPr>
        <p:spPr>
          <a:xfrm>
            <a:off x="1560786" y="3604862"/>
            <a:ext cx="9070428"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2" name="Subtitle 2"/>
          <p:cNvSpPr txBox="1">
            <a:spLocks/>
          </p:cNvSpPr>
          <p:nvPr/>
        </p:nvSpPr>
        <p:spPr>
          <a:xfrm>
            <a:off x="1524000" y="3914187"/>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t>Career Skills 101</a:t>
            </a:r>
          </a:p>
          <a:p>
            <a:r>
              <a:rPr lang="en-US" sz="4800" dirty="0"/>
              <a:t>Session 7</a:t>
            </a:r>
          </a:p>
        </p:txBody>
      </p:sp>
      <p:sp>
        <p:nvSpPr>
          <p:cNvPr id="15" name="Rectangle 14"/>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a:t>
            </a:fld>
            <a:endParaRPr lang="en-US"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2" name="Picture 1"/>
          <p:cNvPicPr>
            <a:picLocks noChangeAspect="1"/>
          </p:cNvPicPr>
          <p:nvPr/>
        </p:nvPicPr>
        <p:blipFill rotWithShape="1">
          <a:blip r:embed="rId5">
            <a:clrChange>
              <a:clrFrom>
                <a:srgbClr val="FEFEFE"/>
              </a:clrFrom>
              <a:clrTo>
                <a:srgbClr val="FEFEFE">
                  <a:alpha val="0"/>
                </a:srgbClr>
              </a:clrTo>
            </a:clrChange>
          </a:blip>
          <a:srcRect r="9782"/>
          <a:stretch/>
        </p:blipFill>
        <p:spPr>
          <a:xfrm>
            <a:off x="1700785" y="1922450"/>
            <a:ext cx="8814816" cy="1402955"/>
          </a:xfrm>
          <a:prstGeom prst="rect">
            <a:avLst/>
          </a:prstGeom>
        </p:spPr>
      </p:pic>
    </p:spTree>
    <p:extLst>
      <p:ext uri="{BB962C8B-B14F-4D97-AF65-F5344CB8AC3E}">
        <p14:creationId xmlns:p14="http://schemas.microsoft.com/office/powerpoint/2010/main" val="9085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10</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7051249" y="331771"/>
            <a:ext cx="4520991"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Thought for the Day</a:t>
            </a:r>
          </a:p>
        </p:txBody>
      </p:sp>
      <p:pic>
        <p:nvPicPr>
          <p:cNvPr id="13" name="Picture 2" descr="18 non-corny teamwork quotes you'll actually like - Work Life by Atlassian">
            <a:extLst>
              <a:ext uri="{FF2B5EF4-FFF2-40B4-BE49-F238E27FC236}">
                <a16:creationId xmlns:a16="http://schemas.microsoft.com/office/drawing/2014/main" id="{4C285880-4B55-4F47-9770-19EB3A7247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89717" y="1525588"/>
            <a:ext cx="7315200" cy="3657598"/>
          </a:xfrm>
          <a:prstGeom prst="rect">
            <a:avLst/>
          </a:prstGeom>
          <a:solidFill>
            <a:srgbClr val="FFFFFF"/>
          </a:solidFill>
        </p:spPr>
      </p:pic>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738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3" name="Subtitle 2"/>
          <p:cNvSpPr txBox="1">
            <a:spLocks/>
          </p:cNvSpPr>
          <p:nvPr/>
        </p:nvSpPr>
        <p:spPr>
          <a:xfrm>
            <a:off x="5971032" y="331771"/>
            <a:ext cx="5601209"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Problem Solving</a:t>
            </a:r>
          </a:p>
        </p:txBody>
      </p:sp>
      <p:cxnSp>
        <p:nvCxnSpPr>
          <p:cNvPr id="15" name="Straight Connector 14"/>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6" name="Picture 2" descr="https://pbs.twimg.com/media/DgKHuVZXUAAu_KQ.jpg:large">
            <a:extLst>
              <a:ext uri="{FF2B5EF4-FFF2-40B4-BE49-F238E27FC236}">
                <a16:creationId xmlns:a16="http://schemas.microsoft.com/office/drawing/2014/main" id="{09F62088-580F-4CAC-90AB-AABBA8B0EE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0266" y="1352550"/>
            <a:ext cx="483146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8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E97FE2E2-F1FC-4825-8EC8-0ED311FE729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3089902" y="1706245"/>
            <a:ext cx="6013607" cy="3442790"/>
          </a:xfrm>
          <a:prstGeom prst="rect">
            <a:avLst/>
          </a:prstGeom>
        </p:spPr>
      </p:pic>
    </p:spTree>
    <p:extLst>
      <p:ext uri="{BB962C8B-B14F-4D97-AF65-F5344CB8AC3E}">
        <p14:creationId xmlns:p14="http://schemas.microsoft.com/office/powerpoint/2010/main" val="386020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3" name="Subtitle 2"/>
          <p:cNvSpPr txBox="1">
            <a:spLocks/>
          </p:cNvSpPr>
          <p:nvPr/>
        </p:nvSpPr>
        <p:spPr>
          <a:xfrm>
            <a:off x="5971032" y="331771"/>
            <a:ext cx="5601209"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Problem Solving</a:t>
            </a:r>
          </a:p>
        </p:txBody>
      </p:sp>
      <p:cxnSp>
        <p:nvCxnSpPr>
          <p:cNvPr id="15" name="Straight Connector 14"/>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1" name="Picture 2" descr="The Top 5 Problem Solving Tools You Need to Know">
            <a:extLst>
              <a:ext uri="{FF2B5EF4-FFF2-40B4-BE49-F238E27FC236}">
                <a16:creationId xmlns:a16="http://schemas.microsoft.com/office/drawing/2014/main" id="{79330BCC-16EA-44F8-8C48-9AE4A485E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1" y="1600201"/>
            <a:ext cx="5181599" cy="388619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7514082" y="1466851"/>
            <a:ext cx="3134868" cy="3886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defRPr/>
            </a:pPr>
            <a:r>
              <a:rPr lang="en-US" dirty="0">
                <a:solidFill>
                  <a:prstClr val="black"/>
                </a:solidFill>
              </a:rPr>
              <a:t>Be Aware</a:t>
            </a:r>
          </a:p>
          <a:p>
            <a:pPr lvl="0" algn="l">
              <a:lnSpc>
                <a:spcPct val="100000"/>
              </a:lnSpc>
              <a:spcBef>
                <a:spcPts val="0"/>
              </a:spcBef>
              <a:defRPr/>
            </a:pPr>
            <a:r>
              <a:rPr lang="en-US" dirty="0">
                <a:solidFill>
                  <a:prstClr val="black"/>
                </a:solidFill>
              </a:rPr>
              <a:t>Identify the problem</a:t>
            </a:r>
          </a:p>
          <a:p>
            <a:pPr lvl="0" algn="l">
              <a:lnSpc>
                <a:spcPct val="100000"/>
              </a:lnSpc>
              <a:spcBef>
                <a:spcPts val="0"/>
              </a:spcBef>
              <a:defRPr/>
            </a:pPr>
            <a:r>
              <a:rPr lang="en-US" dirty="0">
                <a:solidFill>
                  <a:prstClr val="black"/>
                </a:solidFill>
              </a:rPr>
              <a:t>Safety</a:t>
            </a:r>
          </a:p>
          <a:p>
            <a:pPr lvl="0" algn="l">
              <a:lnSpc>
                <a:spcPct val="100000"/>
              </a:lnSpc>
              <a:spcBef>
                <a:spcPts val="0"/>
              </a:spcBef>
              <a:defRPr/>
            </a:pPr>
            <a:r>
              <a:rPr lang="en-US" dirty="0">
                <a:solidFill>
                  <a:prstClr val="black"/>
                </a:solidFill>
              </a:rPr>
              <a:t>Involve others</a:t>
            </a:r>
          </a:p>
          <a:p>
            <a:pPr lvl="0" algn="l">
              <a:lnSpc>
                <a:spcPct val="100000"/>
              </a:lnSpc>
              <a:spcBef>
                <a:spcPts val="0"/>
              </a:spcBef>
              <a:defRPr/>
            </a:pPr>
            <a:r>
              <a:rPr lang="en-US" dirty="0">
                <a:solidFill>
                  <a:prstClr val="black"/>
                </a:solidFill>
              </a:rPr>
              <a:t>Policy issues</a:t>
            </a:r>
          </a:p>
          <a:p>
            <a:pPr lvl="0" algn="l">
              <a:lnSpc>
                <a:spcPct val="100000"/>
              </a:lnSpc>
              <a:spcBef>
                <a:spcPts val="0"/>
              </a:spcBef>
              <a:defRPr/>
            </a:pPr>
            <a:r>
              <a:rPr lang="en-US" dirty="0">
                <a:solidFill>
                  <a:prstClr val="black"/>
                </a:solidFill>
              </a:rPr>
              <a:t>Cost $$$</a:t>
            </a:r>
          </a:p>
          <a:p>
            <a:pPr lvl="0" algn="l">
              <a:lnSpc>
                <a:spcPct val="100000"/>
              </a:lnSpc>
              <a:spcBef>
                <a:spcPts val="0"/>
              </a:spcBef>
              <a:defRPr/>
            </a:pPr>
            <a:r>
              <a:rPr lang="en-US" dirty="0">
                <a:solidFill>
                  <a:prstClr val="black"/>
                </a:solidFill>
              </a:rPr>
              <a:t>Brainstorm</a:t>
            </a:r>
          </a:p>
          <a:p>
            <a:pPr lvl="0" algn="l">
              <a:lnSpc>
                <a:spcPct val="100000"/>
              </a:lnSpc>
              <a:spcBef>
                <a:spcPts val="0"/>
              </a:spcBef>
              <a:defRPr/>
            </a:pPr>
            <a:r>
              <a:rPr lang="en-US" dirty="0">
                <a:solidFill>
                  <a:prstClr val="black"/>
                </a:solidFill>
              </a:rPr>
              <a:t>Prioritize</a:t>
            </a:r>
          </a:p>
          <a:p>
            <a:pPr lvl="0" algn="l">
              <a:lnSpc>
                <a:spcPct val="100000"/>
              </a:lnSpc>
              <a:spcBef>
                <a:spcPts val="0"/>
              </a:spcBef>
              <a:defRPr/>
            </a:pPr>
            <a:r>
              <a:rPr lang="en-US" dirty="0">
                <a:solidFill>
                  <a:prstClr val="black"/>
                </a:solidFill>
              </a:rPr>
              <a:t>Act</a:t>
            </a:r>
          </a:p>
          <a:p>
            <a:pPr lvl="0" algn="l">
              <a:lnSpc>
                <a:spcPct val="100000"/>
              </a:lnSpc>
              <a:spcBef>
                <a:spcPts val="0"/>
              </a:spcBef>
              <a:defRPr/>
            </a:pPr>
            <a:r>
              <a:rPr lang="en-US" dirty="0">
                <a:solidFill>
                  <a:prstClr val="black"/>
                </a:solidFill>
              </a:rPr>
              <a:t>Test</a:t>
            </a:r>
          </a:p>
          <a:p>
            <a:pPr lvl="0" algn="l">
              <a:lnSpc>
                <a:spcPct val="100000"/>
              </a:lnSpc>
              <a:spcBef>
                <a:spcPts val="0"/>
              </a:spcBef>
              <a:defRPr/>
            </a:pPr>
            <a:r>
              <a:rPr lang="en-US" dirty="0">
                <a:solidFill>
                  <a:prstClr val="black"/>
                </a:solidFill>
              </a:rPr>
              <a:t>Ask</a:t>
            </a:r>
          </a:p>
        </p:txBody>
      </p:sp>
    </p:spTree>
    <p:extLst>
      <p:ext uri="{BB962C8B-B14F-4D97-AF65-F5344CB8AC3E}">
        <p14:creationId xmlns:p14="http://schemas.microsoft.com/office/powerpoint/2010/main" val="257548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14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4" name="Picture 2" descr="Pigeons - Cute animation cartoon - YouTube">
            <a:extLst>
              <a:ext uri="{FF2B5EF4-FFF2-40B4-BE49-F238E27FC236}">
                <a16:creationId xmlns:a16="http://schemas.microsoft.com/office/drawing/2014/main" id="{5374BF2E-A816-4E5C-B19F-70E5FBB999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637"/>
          <a:stretch/>
        </p:blipFill>
        <p:spPr bwMode="auto">
          <a:xfrm>
            <a:off x="2437342" y="1247775"/>
            <a:ext cx="7315200" cy="3660775"/>
          </a:xfrm>
          <a:prstGeom prst="rect">
            <a:avLst/>
          </a:prstGeom>
          <a:solidFill>
            <a:srgbClr val="FFFFFF"/>
          </a:solidFill>
        </p:spPr>
      </p:pic>
      <p:sp>
        <p:nvSpPr>
          <p:cNvPr id="17" name="Title 1">
            <a:extLst>
              <a:ext uri="{FF2B5EF4-FFF2-40B4-BE49-F238E27FC236}">
                <a16:creationId xmlns:a16="http://schemas.microsoft.com/office/drawing/2014/main" id="{66EBC5FA-2260-45B0-870B-A5751A6EEA6D}"/>
              </a:ext>
            </a:extLst>
          </p:cNvPr>
          <p:cNvSpPr txBox="1">
            <a:spLocks/>
          </p:cNvSpPr>
          <p:nvPr/>
        </p:nvSpPr>
        <p:spPr>
          <a:xfrm>
            <a:off x="2437342" y="5143500"/>
            <a:ext cx="7315200" cy="457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hlinkClick r:id="rId6"/>
              </a:rPr>
              <a:t>https://www.youtube.com/watch?v=oIlIVFBBbNw</a:t>
            </a:r>
            <a:endParaRPr lang="en-US" sz="2000" b="1" dirty="0"/>
          </a:p>
        </p:txBody>
      </p:sp>
    </p:spTree>
    <p:extLst>
      <p:ext uri="{BB962C8B-B14F-4D97-AF65-F5344CB8AC3E}">
        <p14:creationId xmlns:p14="http://schemas.microsoft.com/office/powerpoint/2010/main" val="3426137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163056" y="2038350"/>
            <a:ext cx="5409184" cy="3466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Bring and example of teamwork that you have observed</a:t>
            </a:r>
          </a:p>
          <a:p>
            <a:pPr marL="457200" lvl="0" indent="-457200" algn="l">
              <a:buFont typeface="+mj-lt"/>
              <a:buAutoNum type="arabicPeriod"/>
            </a:pPr>
            <a:r>
              <a:rPr lang="en-US" sz="2800" dirty="0">
                <a:solidFill>
                  <a:prstClr val="black"/>
                </a:solidFill>
              </a:rPr>
              <a:t>Practice problem solving</a:t>
            </a:r>
          </a:p>
          <a:p>
            <a:pPr marL="457200" lvl="0" indent="-457200" algn="l">
              <a:buFont typeface="+mj-lt"/>
              <a:buAutoNum type="arabicPeriod"/>
            </a:pPr>
            <a:r>
              <a:rPr lang="en-US" sz="2800" dirty="0">
                <a:solidFill>
                  <a:prstClr val="black"/>
                </a:solidFill>
              </a:rPr>
              <a:t>Invite people you want to attend the graduation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30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843389" y="331771"/>
            <a:ext cx="3728852"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Thoughts or Questions?</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A question of language: How to form questions in English">
            <a:extLst>
              <a:ext uri="{FF2B5EF4-FFF2-40B4-BE49-F238E27FC236}">
                <a16:creationId xmlns:a16="http://schemas.microsoft.com/office/drawing/2014/main" id="{26C05594-EC62-442D-9887-91245F2FC024}"/>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bwMode="auto">
          <a:xfrm>
            <a:off x="2438400" y="1600200"/>
            <a:ext cx="7315200" cy="4114800"/>
          </a:xfrm>
          <a:prstGeom prst="rect">
            <a:avLst/>
          </a:prstGeom>
          <a:solidFill>
            <a:srgbClr val="FFFFFF"/>
          </a:solidFill>
        </p:spPr>
      </p:pic>
    </p:spTree>
    <p:extLst>
      <p:ext uri="{BB962C8B-B14F-4D97-AF65-F5344CB8AC3E}">
        <p14:creationId xmlns:p14="http://schemas.microsoft.com/office/powerpoint/2010/main" val="135895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153275" y="331771"/>
            <a:ext cx="44189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Preparation for Graduation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534275" y="890649"/>
            <a:ext cx="4037965"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1" name="Picture 2" descr="high school graduation clipart - Clip Art Library">
            <a:extLst>
              <a:ext uri="{FF2B5EF4-FFF2-40B4-BE49-F238E27FC236}">
                <a16:creationId xmlns:a16="http://schemas.microsoft.com/office/drawing/2014/main" id="{EBCD785B-5191-450D-879E-967377869F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95074" y="1628775"/>
            <a:ext cx="4704485" cy="3660775"/>
          </a:xfrm>
          <a:prstGeom prst="rect">
            <a:avLst/>
          </a:prstGeom>
          <a:solidFill>
            <a:srgbClr val="FFFFFF"/>
          </a:solidFill>
        </p:spPr>
      </p:pic>
    </p:spTree>
    <p:extLst>
      <p:ext uri="{BB962C8B-B14F-4D97-AF65-F5344CB8AC3E}">
        <p14:creationId xmlns:p14="http://schemas.microsoft.com/office/powerpoint/2010/main" val="282525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Homework</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2"/>
          <p:cNvSpPr txBox="1">
            <a:spLocks/>
          </p:cNvSpPr>
          <p:nvPr/>
        </p:nvSpPr>
        <p:spPr>
          <a:xfrm>
            <a:off x="6163056" y="2038350"/>
            <a:ext cx="5409184" cy="3466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mj-lt"/>
              <a:buAutoNum type="arabicPeriod"/>
            </a:pPr>
            <a:r>
              <a:rPr lang="en-US" sz="2800" dirty="0">
                <a:solidFill>
                  <a:prstClr val="black"/>
                </a:solidFill>
              </a:rPr>
              <a:t>Give someone feedback and be prepared to tell the group about it</a:t>
            </a:r>
          </a:p>
          <a:p>
            <a:pPr marL="457200" lvl="0" indent="-457200" algn="l">
              <a:buFont typeface="+mj-lt"/>
              <a:buAutoNum type="arabicPeriod"/>
            </a:pPr>
            <a:r>
              <a:rPr lang="en-US" sz="2800" dirty="0">
                <a:solidFill>
                  <a:prstClr val="black"/>
                </a:solidFill>
              </a:rPr>
              <a:t>Be punctual</a:t>
            </a:r>
          </a:p>
          <a:p>
            <a:pPr marL="457200" lvl="0" indent="-457200" algn="l">
              <a:buFont typeface="+mj-lt"/>
              <a:buAutoNum type="arabicPeriod"/>
            </a:pPr>
            <a:r>
              <a:rPr lang="en-US" sz="2800" dirty="0">
                <a:solidFill>
                  <a:prstClr val="black"/>
                </a:solidFill>
              </a:rPr>
              <a:t>Pay attention to the quality of your work – do your best</a:t>
            </a:r>
          </a:p>
          <a:p>
            <a:pPr marL="457200" lvl="0" indent="-457200" algn="l">
              <a:buFont typeface="+mj-lt"/>
              <a:buAutoNum type="arabicPeriod"/>
            </a:pPr>
            <a:r>
              <a:rPr lang="en-US" sz="2800" dirty="0">
                <a:solidFill>
                  <a:prstClr val="black"/>
                </a:solidFill>
              </a:rPr>
              <a:t>Practice your elevator speech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Math Homework – Helpful or Harmful? - KP® Mathematics : KP® Mathematics">
            <a:extLst>
              <a:ext uri="{FF2B5EF4-FFF2-40B4-BE49-F238E27FC236}">
                <a16:creationId xmlns:a16="http://schemas.microsoft.com/office/drawing/2014/main" id="{643BA918-0034-47B5-B449-326A19BC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038350"/>
            <a:ext cx="5238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9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Ice Breaker</a:t>
            </a: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3" name="Picture 2"/>
          <p:cNvPicPr>
            <a:picLocks noChangeAspect="1"/>
          </p:cNvPicPr>
          <p:nvPr/>
        </p:nvPicPr>
        <p:blipFill>
          <a:blip r:embed="rId5"/>
          <a:stretch>
            <a:fillRect/>
          </a:stretch>
        </p:blipFill>
        <p:spPr>
          <a:xfrm>
            <a:off x="3657388" y="1596993"/>
            <a:ext cx="4877223" cy="36640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68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096125" y="331771"/>
            <a:ext cx="447611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Review your elevator speech</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362825" y="890649"/>
            <a:ext cx="4209415"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2895322" y="1579467"/>
            <a:ext cx="6401355" cy="3664014"/>
          </a:xfrm>
          <a:prstGeom prst="rect">
            <a:avLst/>
          </a:prstGeom>
        </p:spPr>
      </p:pic>
    </p:spTree>
    <p:extLst>
      <p:ext uri="{BB962C8B-B14F-4D97-AF65-F5344CB8AC3E}">
        <p14:creationId xmlns:p14="http://schemas.microsoft.com/office/powerpoint/2010/main" val="35675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Mission Moments</a:t>
            </a:r>
          </a:p>
        </p:txBody>
      </p:sp>
      <p:cxnSp>
        <p:nvCxnSpPr>
          <p:cNvPr id="12" name="Straight Connector 11"/>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438083" y="1596993"/>
            <a:ext cx="7315834" cy="3664014"/>
          </a:xfrm>
          <a:prstGeom prst="rect">
            <a:avLst/>
          </a:prstGeom>
        </p:spPr>
      </p:pic>
    </p:spTree>
    <p:extLst>
      <p:ext uri="{BB962C8B-B14F-4D97-AF65-F5344CB8AC3E}">
        <p14:creationId xmlns:p14="http://schemas.microsoft.com/office/powerpoint/2010/main" val="141557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ubtitle 2"/>
          <p:cNvSpPr txBox="1">
            <a:spLocks/>
          </p:cNvSpPr>
          <p:nvPr/>
        </p:nvSpPr>
        <p:spPr>
          <a:xfrm>
            <a:off x="7572375" y="331771"/>
            <a:ext cx="3999865"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prstClr val="black"/>
                </a:solidFill>
              </a:rPr>
              <a:t>TEAMWORK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Connector 16"/>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pic>
        <p:nvPicPr>
          <p:cNvPr id="10" name="Picture 2" descr="Sports Teamwork Clipart, HD Png Download - kindpng">
            <a:extLst>
              <a:ext uri="{FF2B5EF4-FFF2-40B4-BE49-F238E27FC236}">
                <a16:creationId xmlns:a16="http://schemas.microsoft.com/office/drawing/2014/main" id="{BB1BC100-D08B-43C2-B82E-6D8BCDD386F9}"/>
              </a:ext>
            </a:extLst>
          </p:cNvPr>
          <p:cNvPicPr>
            <a:picLocks noChangeAspect="1" noChangeArrowheads="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bwMode="auto">
          <a:xfrm>
            <a:off x="3460196" y="1524000"/>
            <a:ext cx="5174241" cy="3660775"/>
          </a:xfrm>
          <a:prstGeom prst="rect">
            <a:avLst/>
          </a:prstGeom>
          <a:solidFill>
            <a:srgbClr val="FFFFFF"/>
          </a:solidFill>
        </p:spPr>
      </p:pic>
    </p:spTree>
    <p:extLst>
      <p:ext uri="{BB962C8B-B14F-4D97-AF65-F5344CB8AC3E}">
        <p14:creationId xmlns:p14="http://schemas.microsoft.com/office/powerpoint/2010/main" val="277935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Page </a:t>
            </a:r>
            <a:fld id="{29EB2AEE-D644-40E0-9CCA-460833151956}"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2" name="Subtitle 2"/>
          <p:cNvSpPr txBox="1">
            <a:spLocks/>
          </p:cNvSpPr>
          <p:nvPr/>
        </p:nvSpPr>
        <p:spPr>
          <a:xfrm>
            <a:off x="8315693" y="331771"/>
            <a:ext cx="3256547"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Teamwork</a:t>
            </a:r>
          </a:p>
        </p:txBody>
      </p:sp>
      <p:pic>
        <p:nvPicPr>
          <p:cNvPr id="11" name="Picture 2" descr="Amazon.com: YFINE 2 Pair Half Round Shoe Laces Oval Athletic ...">
            <a:extLst>
              <a:ext uri="{FF2B5EF4-FFF2-40B4-BE49-F238E27FC236}">
                <a16:creationId xmlns:a16="http://schemas.microsoft.com/office/drawing/2014/main" id="{9668C4C3-34ED-4611-A78A-CD6D36EC47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3616187" y="1685925"/>
            <a:ext cx="4862260" cy="3660775"/>
          </a:xfrm>
          <a:prstGeom prst="rect">
            <a:avLst/>
          </a:prstGeom>
          <a:solidFill>
            <a:srgbClr val="FFFFFF"/>
          </a:solidFill>
        </p:spPr>
      </p:pic>
      <p:cxnSp>
        <p:nvCxnSpPr>
          <p:cNvPr id="15" name="Straight Connector 14"/>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9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8</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5971032" y="331771"/>
            <a:ext cx="5601209"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Teamwork</a:t>
            </a:r>
          </a:p>
        </p:txBody>
      </p:sp>
      <p:pic>
        <p:nvPicPr>
          <p:cNvPr id="13" name="Picture 6" descr="pinguins de madagascar - Pesquisa Google | Penguins of madagascar, Madagascar  movie, Penguins">
            <a:extLst>
              <a:ext uri="{FF2B5EF4-FFF2-40B4-BE49-F238E27FC236}">
                <a16:creationId xmlns:a16="http://schemas.microsoft.com/office/drawing/2014/main" id="{FE025B2B-CD89-429A-9EBA-1CBA8E8E9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208" y="1253936"/>
            <a:ext cx="6035552" cy="37494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C789F44-8723-4294-A709-3977A76E55F4}"/>
              </a:ext>
            </a:extLst>
          </p:cNvPr>
          <p:cNvSpPr txBox="1"/>
          <p:nvPr/>
        </p:nvSpPr>
        <p:spPr>
          <a:xfrm>
            <a:off x="2196465" y="5087481"/>
            <a:ext cx="73609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mn-cs"/>
                <a:hlinkClick r:id="rId6"/>
              </a:rPr>
              <a:t>https://www.youtube.com/watch?v=DI4zp7yeuMU</a:t>
            </a:r>
            <a:r>
              <a:rPr kumimoji="0" lang="en-US" sz="2400" b="0" i="0" u="none" strike="noStrike" kern="1200" cap="none" spc="0" normalizeH="0" baseline="0" noProof="0" dirty="0">
                <a:ln>
                  <a:noFill/>
                </a:ln>
                <a:solidFill>
                  <a:prstClr val="black"/>
                </a:solidFill>
                <a:effectLst/>
                <a:uLnTx/>
                <a:uFillTx/>
                <a:ea typeface="+mn-ea"/>
                <a:cs typeface="+mn-cs"/>
              </a:rPr>
              <a:t> </a:t>
            </a:r>
          </a:p>
        </p:txBody>
      </p:sp>
      <p:cxnSp>
        <p:nvCxnSpPr>
          <p:cNvPr id="16" name="Straight Connector 15"/>
          <p:cNvCxnSpPr/>
          <p:nvPr/>
        </p:nvCxnSpPr>
        <p:spPr>
          <a:xfrm>
            <a:off x="7843388" y="890649"/>
            <a:ext cx="3728852" cy="0"/>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50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91951"/>
            <a:ext cx="12192000" cy="812749"/>
          </a:xfrm>
          <a:prstGeom prst="rect">
            <a:avLst/>
          </a:prstGeom>
          <a:solidFill>
            <a:srgbClr val="265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4294967295"/>
          </p:nvPr>
        </p:nvSpPr>
        <p:spPr>
          <a:xfrm>
            <a:off x="691059" y="5791952"/>
            <a:ext cx="2743200" cy="812750"/>
          </a:xfrm>
          <a:prstGeom prst="rect">
            <a:avLst/>
          </a:prstGeom>
        </p:spPr>
        <p:txBody>
          <a:bodyPr anchor="ctr"/>
          <a:lstStyle>
            <a:lvl1pPr>
              <a:defRPr sz="900">
                <a:solidFill>
                  <a:schemeClr val="bg1"/>
                </a:solidFill>
              </a:defRPr>
            </a:lvl1pPr>
          </a:lstStyle>
          <a:p>
            <a:r>
              <a:rPr lang="en-US" dirty="0"/>
              <a:t>Page </a:t>
            </a:r>
            <a:fld id="{29EB2AEE-D644-40E0-9CCA-460833151956}" type="slidenum">
              <a:rPr lang="en-US" smtClean="0"/>
              <a:pPr/>
              <a:t>9</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419" y="5916938"/>
            <a:ext cx="1297821" cy="60058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 y="5586"/>
            <a:ext cx="3188208" cy="1512827"/>
          </a:xfrm>
          <a:prstGeom prst="rect">
            <a:avLst/>
          </a:prstGeom>
        </p:spPr>
      </p:pic>
      <p:sp>
        <p:nvSpPr>
          <p:cNvPr id="11" name="Subtitle 2"/>
          <p:cNvSpPr txBox="1">
            <a:spLocks/>
          </p:cNvSpPr>
          <p:nvPr/>
        </p:nvSpPr>
        <p:spPr>
          <a:xfrm>
            <a:off x="6496051" y="331771"/>
            <a:ext cx="5076190" cy="447226"/>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Teamwork and Critical Thinking</a:t>
            </a:r>
          </a:p>
        </p:txBody>
      </p:sp>
      <p:cxnSp>
        <p:nvCxnSpPr>
          <p:cNvPr id="12" name="Straight Connector 11"/>
          <p:cNvCxnSpPr/>
          <p:nvPr/>
        </p:nvCxnSpPr>
        <p:spPr>
          <a:xfrm>
            <a:off x="6972300" y="890649"/>
            <a:ext cx="4599940" cy="1"/>
          </a:xfrm>
          <a:prstGeom prst="line">
            <a:avLst/>
          </a:prstGeom>
          <a:ln w="31750">
            <a:solidFill>
              <a:srgbClr val="73AF52"/>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ky, sunset&#10;&#10;Description automatically generated">
            <a:extLst>
              <a:ext uri="{FF2B5EF4-FFF2-40B4-BE49-F238E27FC236}">
                <a16:creationId xmlns:a16="http://schemas.microsoft.com/office/drawing/2014/main" id="{00FBB22D-7E57-4F04-85E4-41C4D5EAB59B}"/>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t="13404" b="11274"/>
          <a:stretch/>
        </p:blipFill>
        <p:spPr>
          <a:xfrm>
            <a:off x="2806402" y="2057401"/>
            <a:ext cx="1954530" cy="2726269"/>
          </a:xfrm>
          <a:prstGeom prst="rect">
            <a:avLst/>
          </a:prstGeom>
        </p:spPr>
      </p:pic>
      <p:pic>
        <p:nvPicPr>
          <p:cNvPr id="15" name="Picture 14" descr="A picture containing food, indoor&#10;&#10;Description automatically generated">
            <a:extLst>
              <a:ext uri="{FF2B5EF4-FFF2-40B4-BE49-F238E27FC236}">
                <a16:creationId xmlns:a16="http://schemas.microsoft.com/office/drawing/2014/main" id="{E1261977-881F-44AA-821B-8F351C52FDB7}"/>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rcRect l="10707" r="35524" b="2"/>
          <a:stretch/>
        </p:blipFill>
        <p:spPr>
          <a:xfrm>
            <a:off x="4941915" y="2056208"/>
            <a:ext cx="1954530" cy="2726269"/>
          </a:xfrm>
          <a:prstGeom prst="rect">
            <a:avLst/>
          </a:prstGeom>
        </p:spPr>
      </p:pic>
      <p:pic>
        <p:nvPicPr>
          <p:cNvPr id="16" name="Picture 15">
            <a:extLst>
              <a:ext uri="{FF2B5EF4-FFF2-40B4-BE49-F238E27FC236}">
                <a16:creationId xmlns:a16="http://schemas.microsoft.com/office/drawing/2014/main" id="{D53B2F44-1A05-4F50-B53F-3FACE63CF52A}"/>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l="18257" r="20153"/>
          <a:stretch/>
        </p:blipFill>
        <p:spPr>
          <a:xfrm>
            <a:off x="7067897" y="2056208"/>
            <a:ext cx="1954530" cy="2726269"/>
          </a:xfrm>
          <a:prstGeom prst="rect">
            <a:avLst/>
          </a:prstGeom>
        </p:spPr>
      </p:pic>
    </p:spTree>
    <p:extLst>
      <p:ext uri="{BB962C8B-B14F-4D97-AF65-F5344CB8AC3E}">
        <p14:creationId xmlns:p14="http://schemas.microsoft.com/office/powerpoint/2010/main" val="2830063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FF9EB1F74F8B439F8EFDFD2EEAF193" ma:contentTypeVersion="11" ma:contentTypeDescription="Create a new document." ma:contentTypeScope="" ma:versionID="5bc284a1f21e9e8d37f9b12219c82b38">
  <xsd:schema xmlns:xsd="http://www.w3.org/2001/XMLSchema" xmlns:xs="http://www.w3.org/2001/XMLSchema" xmlns:p="http://schemas.microsoft.com/office/2006/metadata/properties" xmlns:ns2="095a4f2d-c7f0-4693-b5f1-ddc4dae0e21a" xmlns:ns3="2f679ba0-1668-4621-880d-bbfbc29aad4d" targetNamespace="http://schemas.microsoft.com/office/2006/metadata/properties" ma:root="true" ma:fieldsID="a1af9d3bb7dc2643a5255706241d8b6f" ns2:_="" ns3:_="">
    <xsd:import namespace="095a4f2d-c7f0-4693-b5f1-ddc4dae0e21a"/>
    <xsd:import namespace="2f679ba0-1668-4621-880d-bbfbc29aad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a4f2d-c7f0-4693-b5f1-ddc4dae0e2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79ba0-1668-4621-880d-bbfbc29aad4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128325-2A9F-4D38-B296-BAD6B7339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5a4f2d-c7f0-4693-b5f1-ddc4dae0e21a"/>
    <ds:schemaRef ds:uri="2f679ba0-1668-4621-880d-bbfbc29aa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5220D-87A2-452D-A3B2-FC77AA20B06B}">
  <ds:schemaRefs>
    <ds:schemaRef ds:uri="http://schemas.microsoft.com/office/infopath/2007/PartnerControls"/>
    <ds:schemaRef ds:uri="http://purl.org/dc/elements/1.1/"/>
    <ds:schemaRef ds:uri="http://schemas.microsoft.com/office/2006/metadata/properties"/>
    <ds:schemaRef ds:uri="2f679ba0-1668-4621-880d-bbfbc29aad4d"/>
    <ds:schemaRef ds:uri="http://purl.org/dc/terms/"/>
    <ds:schemaRef ds:uri="http://schemas.openxmlformats.org/package/2006/metadata/core-properties"/>
    <ds:schemaRef ds:uri="http://schemas.microsoft.com/office/2006/documentManagement/types"/>
    <ds:schemaRef ds:uri="095a4f2d-c7f0-4693-b5f1-ddc4dae0e21a"/>
    <ds:schemaRef ds:uri="http://www.w3.org/XML/1998/namespace"/>
    <ds:schemaRef ds:uri="http://purl.org/dc/dcmitype/"/>
  </ds:schemaRefs>
</ds:datastoreItem>
</file>

<file path=customXml/itemProps3.xml><?xml version="1.0" encoding="utf-8"?>
<ds:datastoreItem xmlns:ds="http://schemas.openxmlformats.org/officeDocument/2006/customXml" ds:itemID="{395B0D9C-BE32-419A-9466-D2DABCE59A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TotalTime>
  <Words>1389</Words>
  <Application>Microsoft Office PowerPoint</Application>
  <PresentationFormat>Widescreen</PresentationFormat>
  <Paragraphs>160</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Minnesota Diversified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McKeever</dc:creator>
  <cp:lastModifiedBy>MDI Administrator</cp:lastModifiedBy>
  <cp:revision>35</cp:revision>
  <dcterms:created xsi:type="dcterms:W3CDTF">2021-01-11T19:00:44Z</dcterms:created>
  <dcterms:modified xsi:type="dcterms:W3CDTF">2021-05-12T14:56:37Z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0x010100DAFF9EB1F74F8B439F8EFDFD2EEAF193</vt:lpwstr>
  </property>
</Properties>
</file>