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56" r:id="rId5"/>
    <p:sldId id="304" r:id="rId6"/>
    <p:sldId id="315" r:id="rId7"/>
    <p:sldId id="272" r:id="rId8"/>
    <p:sldId id="300" r:id="rId9"/>
    <p:sldId id="280" r:id="rId10"/>
    <p:sldId id="316" r:id="rId11"/>
    <p:sldId id="314" r:id="rId12"/>
    <p:sldId id="286" r:id="rId13"/>
    <p:sldId id="317" r:id="rId14"/>
    <p:sldId id="318" r:id="rId15"/>
    <p:sldId id="319" r:id="rId16"/>
    <p:sldId id="320" r:id="rId17"/>
    <p:sldId id="321" r:id="rId18"/>
    <p:sldId id="322" r:id="rId19"/>
    <p:sldId id="323" r:id="rId20"/>
    <p:sldId id="324" r:id="rId21"/>
    <p:sldId id="325" r:id="rId22"/>
    <p:sldId id="326" r:id="rId23"/>
    <p:sldId id="332" r:id="rId24"/>
    <p:sldId id="333" r:id="rId25"/>
    <p:sldId id="328" r:id="rId26"/>
    <p:sldId id="329" r:id="rId27"/>
    <p:sldId id="330" r:id="rId28"/>
    <p:sldId id="331" r:id="rId29"/>
    <p:sldId id="335"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265380"/>
    <a:srgbClr val="73AF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5" d="100"/>
          <a:sy n="65" d="100"/>
        </p:scale>
        <p:origin x="724"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5DA6AA-E72F-41E0-8912-4A695AB68923}" type="datetimeFigureOut">
              <a:rPr lang="en-US" smtClean="0"/>
              <a:t>5/12/2021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D5B2B6-EEA3-4A17-9CFA-5E09448A9AB2}" type="slidenum">
              <a:rPr lang="en-US" smtClean="0"/>
              <a:t>‹#›</a:t>
            </a:fld>
            <a:endParaRPr lang="en-US"/>
          </a:p>
        </p:txBody>
      </p:sp>
    </p:spTree>
    <p:extLst>
      <p:ext uri="{BB962C8B-B14F-4D97-AF65-F5344CB8AC3E}">
        <p14:creationId xmlns:p14="http://schemas.microsoft.com/office/powerpoint/2010/main" val="2449155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Greet people by name, Shake hands as people come into the room. </a:t>
            </a:r>
          </a:p>
        </p:txBody>
      </p:sp>
      <p:sp>
        <p:nvSpPr>
          <p:cNvPr id="4" name="Slide Number Placeholder 3"/>
          <p:cNvSpPr>
            <a:spLocks noGrp="1"/>
          </p:cNvSpPr>
          <p:nvPr>
            <p:ph type="sldNum" sz="quarter" idx="10"/>
          </p:nvPr>
        </p:nvSpPr>
        <p:spPr/>
        <p:txBody>
          <a:bodyPr/>
          <a:lstStyle/>
          <a:p>
            <a:fld id="{17D5B2B6-EEA3-4A17-9CFA-5E09448A9AB2}" type="slidenum">
              <a:rPr lang="en-US" smtClean="0"/>
              <a:t>1</a:t>
            </a:fld>
            <a:endParaRPr lang="en-US"/>
          </a:p>
        </p:txBody>
      </p:sp>
    </p:spTree>
    <p:extLst>
      <p:ext uri="{BB962C8B-B14F-4D97-AF65-F5344CB8AC3E}">
        <p14:creationId xmlns:p14="http://schemas.microsoft.com/office/powerpoint/2010/main" val="20116180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use this session you might not have homework because the final session was graduation. Change or delete the slide</a:t>
            </a:r>
          </a:p>
        </p:txBody>
      </p:sp>
      <p:sp>
        <p:nvSpPr>
          <p:cNvPr id="4" name="Slide Number Placeholder 3"/>
          <p:cNvSpPr>
            <a:spLocks noGrp="1"/>
          </p:cNvSpPr>
          <p:nvPr>
            <p:ph type="sldNum" sz="quarter" idx="10"/>
          </p:nvPr>
        </p:nvSpPr>
        <p:spPr/>
        <p:txBody>
          <a:bodyPr/>
          <a:lstStyle/>
          <a:p>
            <a:fld id="{17D5B2B6-EEA3-4A17-9CFA-5E09448A9AB2}" type="slidenum">
              <a:rPr lang="en-US" smtClean="0"/>
              <a:t>10</a:t>
            </a:fld>
            <a:endParaRPr lang="en-US"/>
          </a:p>
        </p:txBody>
      </p:sp>
    </p:spTree>
    <p:extLst>
      <p:ext uri="{BB962C8B-B14F-4D97-AF65-F5344CB8AC3E}">
        <p14:creationId xmlns:p14="http://schemas.microsoft.com/office/powerpoint/2010/main" val="2212121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Greet people by name, Shake hands as people come into the room. </a:t>
            </a:r>
          </a:p>
        </p:txBody>
      </p:sp>
      <p:sp>
        <p:nvSpPr>
          <p:cNvPr id="4" name="Slide Number Placeholder 3"/>
          <p:cNvSpPr>
            <a:spLocks noGrp="1"/>
          </p:cNvSpPr>
          <p:nvPr>
            <p:ph type="sldNum" sz="quarter" idx="10"/>
          </p:nvPr>
        </p:nvSpPr>
        <p:spPr/>
        <p:txBody>
          <a:bodyPr/>
          <a:lstStyle/>
          <a:p>
            <a:fld id="{17D5B2B6-EEA3-4A17-9CFA-5E09448A9AB2}" type="slidenum">
              <a:rPr lang="en-US" smtClean="0"/>
              <a:t>11</a:t>
            </a:fld>
            <a:endParaRPr lang="en-US"/>
          </a:p>
        </p:txBody>
      </p:sp>
    </p:spTree>
    <p:extLst>
      <p:ext uri="{BB962C8B-B14F-4D97-AF65-F5344CB8AC3E}">
        <p14:creationId xmlns:p14="http://schemas.microsoft.com/office/powerpoint/2010/main" val="121529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use this session you might not have homework because the final session was graduation. Change or delete the slide</a:t>
            </a:r>
          </a:p>
        </p:txBody>
      </p:sp>
      <p:sp>
        <p:nvSpPr>
          <p:cNvPr id="4" name="Slide Number Placeholder 3"/>
          <p:cNvSpPr>
            <a:spLocks noGrp="1"/>
          </p:cNvSpPr>
          <p:nvPr>
            <p:ph type="sldNum" sz="quarter" idx="10"/>
          </p:nvPr>
        </p:nvSpPr>
        <p:spPr/>
        <p:txBody>
          <a:bodyPr/>
          <a:lstStyle/>
          <a:p>
            <a:fld id="{17D5B2B6-EEA3-4A17-9CFA-5E09448A9AB2}" type="slidenum">
              <a:rPr lang="en-US" smtClean="0"/>
              <a:t>12</a:t>
            </a:fld>
            <a:endParaRPr lang="en-US"/>
          </a:p>
        </p:txBody>
      </p:sp>
    </p:spTree>
    <p:extLst>
      <p:ext uri="{BB962C8B-B14F-4D97-AF65-F5344CB8AC3E}">
        <p14:creationId xmlns:p14="http://schemas.microsoft.com/office/powerpoint/2010/main" val="3471361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Share a story of integrity</a:t>
            </a:r>
          </a:p>
        </p:txBody>
      </p:sp>
      <p:sp>
        <p:nvSpPr>
          <p:cNvPr id="4" name="Slide Number Placeholder 3"/>
          <p:cNvSpPr>
            <a:spLocks noGrp="1"/>
          </p:cNvSpPr>
          <p:nvPr>
            <p:ph type="sldNum" sz="quarter" idx="10"/>
          </p:nvPr>
        </p:nvSpPr>
        <p:spPr/>
        <p:txBody>
          <a:bodyPr/>
          <a:lstStyle/>
          <a:p>
            <a:fld id="{17D5B2B6-EEA3-4A17-9CFA-5E09448A9AB2}" type="slidenum">
              <a:rPr lang="en-US" smtClean="0"/>
              <a:t>13</a:t>
            </a:fld>
            <a:endParaRPr lang="en-US"/>
          </a:p>
        </p:txBody>
      </p:sp>
    </p:spTree>
    <p:extLst>
      <p:ext uri="{BB962C8B-B14F-4D97-AF65-F5344CB8AC3E}">
        <p14:creationId xmlns:p14="http://schemas.microsoft.com/office/powerpoint/2010/main" val="24517159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Share a story of integrity</a:t>
            </a:r>
          </a:p>
        </p:txBody>
      </p:sp>
      <p:sp>
        <p:nvSpPr>
          <p:cNvPr id="4" name="Slide Number Placeholder 3"/>
          <p:cNvSpPr>
            <a:spLocks noGrp="1"/>
          </p:cNvSpPr>
          <p:nvPr>
            <p:ph type="sldNum" sz="quarter" idx="10"/>
          </p:nvPr>
        </p:nvSpPr>
        <p:spPr/>
        <p:txBody>
          <a:bodyPr/>
          <a:lstStyle/>
          <a:p>
            <a:fld id="{17D5B2B6-EEA3-4A17-9CFA-5E09448A9AB2}" type="slidenum">
              <a:rPr lang="en-US" smtClean="0"/>
              <a:t>14</a:t>
            </a:fld>
            <a:endParaRPr lang="en-US"/>
          </a:p>
        </p:txBody>
      </p:sp>
    </p:spTree>
    <p:extLst>
      <p:ext uri="{BB962C8B-B14F-4D97-AF65-F5344CB8AC3E}">
        <p14:creationId xmlns:p14="http://schemas.microsoft.com/office/powerpoint/2010/main" val="26339745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will take a closer look at each step</a:t>
            </a:r>
          </a:p>
          <a:p>
            <a:r>
              <a:rPr lang="en-US" sz="1200" b="1" kern="1200" dirty="0">
                <a:solidFill>
                  <a:schemeClr val="tx1"/>
                </a:solidFill>
                <a:effectLst/>
                <a:latin typeface="+mn-lt"/>
                <a:ea typeface="+mn-ea"/>
                <a:cs typeface="+mn-cs"/>
              </a:rPr>
              <a:t>Step One: Build a Resume</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Step Two: Apply for Job</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Step Three: Interview</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Step Four: Accept and Use Career 101 Skills you have learned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7D5B2B6-EEA3-4A17-9CFA-5E09448A9AB2}" type="slidenum">
              <a:rPr lang="en-US" smtClean="0"/>
              <a:t>15</a:t>
            </a:fld>
            <a:endParaRPr lang="en-US"/>
          </a:p>
        </p:txBody>
      </p:sp>
    </p:spTree>
    <p:extLst>
      <p:ext uri="{BB962C8B-B14F-4D97-AF65-F5344CB8AC3E}">
        <p14:creationId xmlns:p14="http://schemas.microsoft.com/office/powerpoint/2010/main" val="18680074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Think like an employer.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Networking is key – Expand your social network!</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Volunteering is as good as a job.  Add it to your resume.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resume is what gets you in the door.  Getting in the door is only 1/3 of the work!</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Your resume must have KEY WORDS, ACCOMPLISHMENT STATEMENTS, and SHOW VALUE.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Don’t use the resume templates you find on line.  Algorithms can’t read them.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Ask employer if they have a paper application if you wish.</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possible, have someone review your application.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Use your work experiences as headings, not position titles you have had.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List employers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…then dates you worked there.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Use professional language.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Don’t use “I” or “responsible for” words.  Start with action verbs.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Include military, memberships and certificates on your resume.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References: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Generally don’t list on application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Check with people before using their personal information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Bring a copy to interview</a:t>
            </a:r>
          </a:p>
        </p:txBody>
      </p:sp>
      <p:sp>
        <p:nvSpPr>
          <p:cNvPr id="4" name="Slide Number Placeholder 3"/>
          <p:cNvSpPr>
            <a:spLocks noGrp="1"/>
          </p:cNvSpPr>
          <p:nvPr>
            <p:ph type="sldNum" sz="quarter" idx="10"/>
          </p:nvPr>
        </p:nvSpPr>
        <p:spPr/>
        <p:txBody>
          <a:bodyPr/>
          <a:lstStyle/>
          <a:p>
            <a:fld id="{17D5B2B6-EEA3-4A17-9CFA-5E09448A9AB2}" type="slidenum">
              <a:rPr lang="en-US" smtClean="0"/>
              <a:t>16</a:t>
            </a:fld>
            <a:endParaRPr lang="en-US"/>
          </a:p>
        </p:txBody>
      </p:sp>
    </p:spTree>
    <p:extLst>
      <p:ext uri="{BB962C8B-B14F-4D97-AF65-F5344CB8AC3E}">
        <p14:creationId xmlns:p14="http://schemas.microsoft.com/office/powerpoint/2010/main" val="7205429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use this session you might not have homework because the final session was graduation. Change or delete the slide</a:t>
            </a:r>
          </a:p>
        </p:txBody>
      </p:sp>
      <p:sp>
        <p:nvSpPr>
          <p:cNvPr id="4" name="Slide Number Placeholder 3"/>
          <p:cNvSpPr>
            <a:spLocks noGrp="1"/>
          </p:cNvSpPr>
          <p:nvPr>
            <p:ph type="sldNum" sz="quarter" idx="10"/>
          </p:nvPr>
        </p:nvSpPr>
        <p:spPr/>
        <p:txBody>
          <a:bodyPr/>
          <a:lstStyle/>
          <a:p>
            <a:fld id="{17D5B2B6-EEA3-4A17-9CFA-5E09448A9AB2}" type="slidenum">
              <a:rPr lang="en-US" smtClean="0"/>
              <a:t>17</a:t>
            </a:fld>
            <a:endParaRPr lang="en-US"/>
          </a:p>
        </p:txBody>
      </p:sp>
    </p:spTree>
    <p:extLst>
      <p:ext uri="{BB962C8B-B14F-4D97-AF65-F5344CB8AC3E}">
        <p14:creationId xmlns:p14="http://schemas.microsoft.com/office/powerpoint/2010/main" val="27702025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use this session you might not have homework because the final session was graduation. Change or delete the slide</a:t>
            </a:r>
          </a:p>
        </p:txBody>
      </p:sp>
      <p:sp>
        <p:nvSpPr>
          <p:cNvPr id="4" name="Slide Number Placeholder 3"/>
          <p:cNvSpPr>
            <a:spLocks noGrp="1"/>
          </p:cNvSpPr>
          <p:nvPr>
            <p:ph type="sldNum" sz="quarter" idx="10"/>
          </p:nvPr>
        </p:nvSpPr>
        <p:spPr/>
        <p:txBody>
          <a:bodyPr/>
          <a:lstStyle/>
          <a:p>
            <a:fld id="{17D5B2B6-EEA3-4A17-9CFA-5E09448A9AB2}" type="slidenum">
              <a:rPr lang="en-US" smtClean="0"/>
              <a:t>18</a:t>
            </a:fld>
            <a:endParaRPr lang="en-US"/>
          </a:p>
        </p:txBody>
      </p:sp>
    </p:spTree>
    <p:extLst>
      <p:ext uri="{BB962C8B-B14F-4D97-AF65-F5344CB8AC3E}">
        <p14:creationId xmlns:p14="http://schemas.microsoft.com/office/powerpoint/2010/main" val="26938931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 your own sample</a:t>
            </a:r>
          </a:p>
        </p:txBody>
      </p:sp>
      <p:sp>
        <p:nvSpPr>
          <p:cNvPr id="4" name="Slide Number Placeholder 3"/>
          <p:cNvSpPr>
            <a:spLocks noGrp="1"/>
          </p:cNvSpPr>
          <p:nvPr>
            <p:ph type="sldNum" sz="quarter" idx="10"/>
          </p:nvPr>
        </p:nvSpPr>
        <p:spPr/>
        <p:txBody>
          <a:bodyPr/>
          <a:lstStyle/>
          <a:p>
            <a:fld id="{17D5B2B6-EEA3-4A17-9CFA-5E09448A9AB2}" type="slidenum">
              <a:rPr lang="en-US" smtClean="0"/>
              <a:t>19</a:t>
            </a:fld>
            <a:endParaRPr lang="en-US"/>
          </a:p>
        </p:txBody>
      </p:sp>
    </p:spTree>
    <p:extLst>
      <p:ext uri="{BB962C8B-B14F-4D97-AF65-F5344CB8AC3E}">
        <p14:creationId xmlns:p14="http://schemas.microsoft.com/office/powerpoint/2010/main" val="777984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D5B2B6-EEA3-4A17-9CFA-5E09448A9AB2}" type="slidenum">
              <a:rPr lang="en-US" smtClean="0"/>
              <a:t>2</a:t>
            </a:fld>
            <a:endParaRPr lang="en-US"/>
          </a:p>
        </p:txBody>
      </p:sp>
    </p:spTree>
    <p:extLst>
      <p:ext uri="{BB962C8B-B14F-4D97-AF65-F5344CB8AC3E}">
        <p14:creationId xmlns:p14="http://schemas.microsoft.com/office/powerpoint/2010/main" val="21817470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 your own sample</a:t>
            </a:r>
          </a:p>
        </p:txBody>
      </p:sp>
      <p:sp>
        <p:nvSpPr>
          <p:cNvPr id="4" name="Slide Number Placeholder 3"/>
          <p:cNvSpPr>
            <a:spLocks noGrp="1"/>
          </p:cNvSpPr>
          <p:nvPr>
            <p:ph type="sldNum" sz="quarter" idx="10"/>
          </p:nvPr>
        </p:nvSpPr>
        <p:spPr/>
        <p:txBody>
          <a:bodyPr/>
          <a:lstStyle/>
          <a:p>
            <a:fld id="{17D5B2B6-EEA3-4A17-9CFA-5E09448A9AB2}" type="slidenum">
              <a:rPr lang="en-US" smtClean="0"/>
              <a:t>20</a:t>
            </a:fld>
            <a:endParaRPr lang="en-US"/>
          </a:p>
        </p:txBody>
      </p:sp>
    </p:spTree>
    <p:extLst>
      <p:ext uri="{BB962C8B-B14F-4D97-AF65-F5344CB8AC3E}">
        <p14:creationId xmlns:p14="http://schemas.microsoft.com/office/powerpoint/2010/main" val="13815766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 your own sample</a:t>
            </a:r>
          </a:p>
        </p:txBody>
      </p:sp>
      <p:sp>
        <p:nvSpPr>
          <p:cNvPr id="4" name="Slide Number Placeholder 3"/>
          <p:cNvSpPr>
            <a:spLocks noGrp="1"/>
          </p:cNvSpPr>
          <p:nvPr>
            <p:ph type="sldNum" sz="quarter" idx="10"/>
          </p:nvPr>
        </p:nvSpPr>
        <p:spPr/>
        <p:txBody>
          <a:bodyPr/>
          <a:lstStyle/>
          <a:p>
            <a:fld id="{17D5B2B6-EEA3-4A17-9CFA-5E09448A9AB2}" type="slidenum">
              <a:rPr lang="en-US" smtClean="0"/>
              <a:t>21</a:t>
            </a:fld>
            <a:endParaRPr lang="en-US"/>
          </a:p>
        </p:txBody>
      </p:sp>
    </p:spTree>
    <p:extLst>
      <p:ext uri="{BB962C8B-B14F-4D97-AF65-F5344CB8AC3E}">
        <p14:creationId xmlns:p14="http://schemas.microsoft.com/office/powerpoint/2010/main" val="38173516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Finding a job</a:t>
            </a:r>
          </a:p>
          <a:p>
            <a:pPr lvl="0"/>
            <a:r>
              <a:rPr lang="en-US" sz="1200" kern="1200" dirty="0">
                <a:solidFill>
                  <a:schemeClr val="tx1"/>
                </a:solidFill>
                <a:effectLst/>
                <a:latin typeface="+mn-lt"/>
                <a:ea typeface="+mn-ea"/>
                <a:cs typeface="+mn-cs"/>
              </a:rPr>
              <a:t>Research employer – examine their website – know the mission products, services – what are they most proud of?</a:t>
            </a:r>
            <a:endParaRPr lang="en-US" sz="10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How will your strengths help their mission</a:t>
            </a:r>
            <a:endParaRPr lang="en-US" sz="10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Does our elevator speech match their mission?</a:t>
            </a:r>
            <a:endParaRPr lang="en-US" sz="10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Bring letters of recommendation for previous employer</a:t>
            </a:r>
            <a:endParaRPr lang="en-US" sz="10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Know where you are going - location</a:t>
            </a:r>
            <a:endParaRPr lang="en-US" sz="10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Be early </a:t>
            </a:r>
            <a:endParaRPr lang="en-US" sz="10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Is there pre-work to be done</a:t>
            </a:r>
            <a:endParaRPr lang="en-US" sz="10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Remember you are interviewing them as much as they are interviewing you</a:t>
            </a:r>
            <a:endParaRPr lang="en-US" sz="10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Think like an employer.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Networking is key – Expand your social network!</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Volunteering is as good as a job.  Add it to your resume.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resume is what gets you in the door.  Getting in the door is only 1/3 of the work!</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Your resume must have KEY WORDS, ACCOMPLISHMENT STATEMENTS, and SHOW VALUE.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Don’t use the resume templates you find on line.  Algorithms can’t read them.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Ask employer if they have a paper application if you wish.</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possible, have someone review your application.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Use your work experiences as headings, not position titles you have had.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List employers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…then dates you worked there.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Use professional language.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Don’t use “I” or “responsible for” words.  Start with action verbs.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Include military, memberships and certificates on your resume.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References: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Generally don’t list on application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Check with people before using their personal information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Bring a copy to interview</a:t>
            </a:r>
          </a:p>
        </p:txBody>
      </p:sp>
      <p:sp>
        <p:nvSpPr>
          <p:cNvPr id="4" name="Slide Number Placeholder 3"/>
          <p:cNvSpPr>
            <a:spLocks noGrp="1"/>
          </p:cNvSpPr>
          <p:nvPr>
            <p:ph type="sldNum" sz="quarter" idx="10"/>
          </p:nvPr>
        </p:nvSpPr>
        <p:spPr/>
        <p:txBody>
          <a:bodyPr/>
          <a:lstStyle/>
          <a:p>
            <a:fld id="{17D5B2B6-EEA3-4A17-9CFA-5E09448A9AB2}" type="slidenum">
              <a:rPr lang="en-US" smtClean="0"/>
              <a:t>22</a:t>
            </a:fld>
            <a:endParaRPr lang="en-US"/>
          </a:p>
        </p:txBody>
      </p:sp>
    </p:spTree>
    <p:extLst>
      <p:ext uri="{BB962C8B-B14F-4D97-AF65-F5344CB8AC3E}">
        <p14:creationId xmlns:p14="http://schemas.microsoft.com/office/powerpoint/2010/main" val="19896813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We will do this activity as a group. Facilitator will read the question and call on people to answer. Ask if other have a different answer and have a conversation about how to answer the questions.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Activity: Practice Interview Speed Interviewing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Trainer distribute speed interview questions.</a:t>
            </a:r>
          </a:p>
          <a:p>
            <a:r>
              <a:rPr lang="en-US" sz="1200" kern="1200" dirty="0">
                <a:solidFill>
                  <a:schemeClr val="tx1"/>
                </a:solidFill>
                <a:effectLst/>
                <a:latin typeface="+mn-lt"/>
                <a:ea typeface="+mn-ea"/>
                <a:cs typeface="+mn-cs"/>
              </a:rPr>
              <a:t>Half room on one side of table, other stay seated. </a:t>
            </a:r>
          </a:p>
          <a:p>
            <a:pPr lvl="0"/>
            <a:r>
              <a:rPr lang="en-US" sz="1200" kern="1200" dirty="0">
                <a:solidFill>
                  <a:schemeClr val="tx1"/>
                </a:solidFill>
                <a:effectLst/>
                <a:latin typeface="+mn-lt"/>
                <a:ea typeface="+mn-ea"/>
                <a:cs typeface="+mn-cs"/>
              </a:rPr>
              <a:t>With a partner, practice telling each other what your dream job is. </a:t>
            </a:r>
          </a:p>
          <a:p>
            <a:pPr lvl="0"/>
            <a:r>
              <a:rPr lang="en-US" sz="1200" kern="1200" dirty="0">
                <a:solidFill>
                  <a:schemeClr val="tx1"/>
                </a:solidFill>
                <a:effectLst/>
                <a:latin typeface="+mn-lt"/>
                <a:ea typeface="+mn-ea"/>
                <a:cs typeface="+mn-cs"/>
              </a:rPr>
              <a:t>Ask the questions on hand out. Each person picks one (30 -45 seconds). Then move to next share (See Speed Interview Questions)</a:t>
            </a:r>
          </a:p>
          <a:p>
            <a:r>
              <a:rPr lang="en-US" sz="1200" kern="1200" dirty="0">
                <a:solidFill>
                  <a:schemeClr val="tx1"/>
                </a:solidFill>
                <a:effectLst/>
                <a:latin typeface="+mn-lt"/>
                <a:ea typeface="+mn-ea"/>
                <a:cs typeface="+mn-cs"/>
              </a:rPr>
              <a:t> Speed Interview Question Activity:  Session 11</a:t>
            </a:r>
          </a:p>
          <a:p>
            <a:r>
              <a:rPr lang="en-US" sz="1200" b="1" kern="1200" dirty="0">
                <a:solidFill>
                  <a:schemeClr val="tx1"/>
                </a:solidFill>
                <a:effectLst/>
                <a:latin typeface="+mn-lt"/>
                <a:ea typeface="+mn-ea"/>
                <a:cs typeface="+mn-cs"/>
              </a:rPr>
              <a:t>Tell me something about yourself that others may be surprised to know about you?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Why should I hire you?</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Why do you want to work here?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What skill would you like to be better at?  Why?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What does work ethic mean to you?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If there were something in your past you were able to go back and do differently, what would that be?</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Tell me your biggest success story?</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What is your ideal position and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7D5B2B6-EEA3-4A17-9CFA-5E09448A9AB2}" type="slidenum">
              <a:rPr lang="en-US" smtClean="0"/>
              <a:t>23</a:t>
            </a:fld>
            <a:endParaRPr lang="en-US"/>
          </a:p>
        </p:txBody>
      </p:sp>
    </p:spTree>
    <p:extLst>
      <p:ext uri="{BB962C8B-B14F-4D97-AF65-F5344CB8AC3E}">
        <p14:creationId xmlns:p14="http://schemas.microsoft.com/office/powerpoint/2010/main" val="12167360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Generate a list of skills learned in class that will help people to get their dream job. </a:t>
            </a:r>
          </a:p>
          <a:p>
            <a:r>
              <a:rPr lang="en-US" dirty="0"/>
              <a:t>Have a list of the class topics. Ask them how this will help them? </a:t>
            </a:r>
          </a:p>
          <a:p>
            <a:endParaRPr lang="en-US" dirty="0"/>
          </a:p>
          <a:p>
            <a:r>
              <a:rPr lang="en-US" dirty="0"/>
              <a:t>Watch </a:t>
            </a:r>
            <a:r>
              <a:rPr lang="en-US" dirty="0" err="1"/>
              <a:t>Mrs</a:t>
            </a:r>
            <a:r>
              <a:rPr lang="en-US" dirty="0"/>
              <a:t> Doubtfire video</a:t>
            </a:r>
          </a:p>
        </p:txBody>
      </p:sp>
      <p:sp>
        <p:nvSpPr>
          <p:cNvPr id="4" name="Slide Number Placeholder 3"/>
          <p:cNvSpPr>
            <a:spLocks noGrp="1"/>
          </p:cNvSpPr>
          <p:nvPr>
            <p:ph type="sldNum" sz="quarter" idx="10"/>
          </p:nvPr>
        </p:nvSpPr>
        <p:spPr/>
        <p:txBody>
          <a:bodyPr/>
          <a:lstStyle/>
          <a:p>
            <a:fld id="{17D5B2B6-EEA3-4A17-9CFA-5E09448A9AB2}" type="slidenum">
              <a:rPr lang="en-US" smtClean="0"/>
              <a:t>24</a:t>
            </a:fld>
            <a:endParaRPr lang="en-US"/>
          </a:p>
        </p:txBody>
      </p:sp>
    </p:spTree>
    <p:extLst>
      <p:ext uri="{BB962C8B-B14F-4D97-AF65-F5344CB8AC3E}">
        <p14:creationId xmlns:p14="http://schemas.microsoft.com/office/powerpoint/2010/main" val="586883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Trainer should add examples of job and the steps it takes to get there.</a:t>
            </a:r>
          </a:p>
        </p:txBody>
      </p:sp>
      <p:sp>
        <p:nvSpPr>
          <p:cNvPr id="4" name="Slide Number Placeholder 3"/>
          <p:cNvSpPr>
            <a:spLocks noGrp="1"/>
          </p:cNvSpPr>
          <p:nvPr>
            <p:ph type="sldNum" sz="quarter" idx="10"/>
          </p:nvPr>
        </p:nvSpPr>
        <p:spPr/>
        <p:txBody>
          <a:bodyPr/>
          <a:lstStyle/>
          <a:p>
            <a:fld id="{17D5B2B6-EEA3-4A17-9CFA-5E09448A9AB2}" type="slidenum">
              <a:rPr lang="en-US" smtClean="0"/>
              <a:t>25</a:t>
            </a:fld>
            <a:endParaRPr lang="en-US"/>
          </a:p>
        </p:txBody>
      </p:sp>
    </p:spTree>
    <p:extLst>
      <p:ext uri="{BB962C8B-B14F-4D97-AF65-F5344CB8AC3E}">
        <p14:creationId xmlns:p14="http://schemas.microsoft.com/office/powerpoint/2010/main" val="9962905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are continuing classes add your homework assignment here. </a:t>
            </a:r>
          </a:p>
        </p:txBody>
      </p:sp>
      <p:sp>
        <p:nvSpPr>
          <p:cNvPr id="4" name="Slide Number Placeholder 3"/>
          <p:cNvSpPr>
            <a:spLocks noGrp="1"/>
          </p:cNvSpPr>
          <p:nvPr>
            <p:ph type="sldNum" sz="quarter" idx="10"/>
          </p:nvPr>
        </p:nvSpPr>
        <p:spPr/>
        <p:txBody>
          <a:bodyPr/>
          <a:lstStyle/>
          <a:p>
            <a:fld id="{17D5B2B6-EEA3-4A17-9CFA-5E09448A9AB2}" type="slidenum">
              <a:rPr lang="en-US" smtClean="0"/>
              <a:t>26</a:t>
            </a:fld>
            <a:endParaRPr lang="en-US"/>
          </a:p>
        </p:txBody>
      </p:sp>
    </p:spTree>
    <p:extLst>
      <p:ext uri="{BB962C8B-B14F-4D97-AF65-F5344CB8AC3E}">
        <p14:creationId xmlns:p14="http://schemas.microsoft.com/office/powerpoint/2010/main" val="397496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you use this session you might not have homework because the final session was graduation. Change or delete the slide</a:t>
            </a:r>
          </a:p>
        </p:txBody>
      </p:sp>
      <p:sp>
        <p:nvSpPr>
          <p:cNvPr id="4" name="Slide Number Placeholder 3"/>
          <p:cNvSpPr>
            <a:spLocks noGrp="1"/>
          </p:cNvSpPr>
          <p:nvPr>
            <p:ph type="sldNum" sz="quarter" idx="10"/>
          </p:nvPr>
        </p:nvSpPr>
        <p:spPr/>
        <p:txBody>
          <a:bodyPr/>
          <a:lstStyle/>
          <a:p>
            <a:fld id="{17D5B2B6-EEA3-4A17-9CFA-5E09448A9AB2}" type="slidenum">
              <a:rPr lang="en-US" smtClean="0"/>
              <a:t>3</a:t>
            </a:fld>
            <a:endParaRPr lang="en-US"/>
          </a:p>
        </p:txBody>
      </p:sp>
    </p:spTree>
    <p:extLst>
      <p:ext uri="{BB962C8B-B14F-4D97-AF65-F5344CB8AC3E}">
        <p14:creationId xmlns:p14="http://schemas.microsoft.com/office/powerpoint/2010/main" val="1068050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Salt and pepper: </a:t>
            </a:r>
            <a:r>
              <a:rPr lang="en-US" sz="1200" kern="1200" dirty="0">
                <a:solidFill>
                  <a:schemeClr val="tx1"/>
                </a:solidFill>
                <a:effectLst/>
                <a:latin typeface="+mn-lt"/>
                <a:ea typeface="+mn-ea"/>
                <a:cs typeface="+mn-cs"/>
              </a:rPr>
              <a:t>Come up with pairs of things like salt and pepper, sun and moon, shoe and sock etc. put them on an index card (you can use pictures) </a:t>
            </a:r>
          </a:p>
          <a:p>
            <a:r>
              <a:rPr lang="en-US" sz="1200" kern="1200" dirty="0">
                <a:solidFill>
                  <a:schemeClr val="tx1"/>
                </a:solidFill>
                <a:effectLst/>
                <a:latin typeface="+mn-lt"/>
                <a:ea typeface="+mn-ea"/>
                <a:cs typeface="+mn-cs"/>
              </a:rPr>
              <a:t>Ask each person to draw and index card. Ask the group to stand up and move around the room to find the person that is the best match/pair to their card. When they find their partner, they should pick up all  their materials and sit with their partner for the day.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Safety items would work great here</a:t>
            </a:r>
            <a:endParaRPr lang="en-US" dirty="0"/>
          </a:p>
        </p:txBody>
      </p:sp>
      <p:sp>
        <p:nvSpPr>
          <p:cNvPr id="4" name="Slide Number Placeholder 3"/>
          <p:cNvSpPr>
            <a:spLocks noGrp="1"/>
          </p:cNvSpPr>
          <p:nvPr>
            <p:ph type="sldNum" sz="quarter" idx="10"/>
          </p:nvPr>
        </p:nvSpPr>
        <p:spPr/>
        <p:txBody>
          <a:bodyPr/>
          <a:lstStyle/>
          <a:p>
            <a:fld id="{17D5B2B6-EEA3-4A17-9CFA-5E09448A9AB2}" type="slidenum">
              <a:rPr lang="en-US" smtClean="0"/>
              <a:t>4</a:t>
            </a:fld>
            <a:endParaRPr lang="en-US"/>
          </a:p>
        </p:txBody>
      </p:sp>
    </p:spTree>
    <p:extLst>
      <p:ext uri="{BB962C8B-B14F-4D97-AF65-F5344CB8AC3E}">
        <p14:creationId xmlns:p14="http://schemas.microsoft.com/office/powerpoint/2010/main" val="4022440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Handout Workplace Culture Policy and Safety Policy</a:t>
            </a:r>
          </a:p>
          <a:p>
            <a:r>
              <a:rPr lang="en-US" sz="1200" b="0" kern="1200" dirty="0">
                <a:solidFill>
                  <a:schemeClr val="tx1"/>
                </a:solidFill>
                <a:effectLst/>
                <a:latin typeface="+mn-lt"/>
                <a:ea typeface="+mn-ea"/>
                <a:cs typeface="+mn-cs"/>
              </a:rPr>
              <a:t>Review the policies with the group</a:t>
            </a:r>
          </a:p>
          <a:p>
            <a:r>
              <a:rPr lang="en-US" sz="1200" b="1" kern="1200" dirty="0">
                <a:solidFill>
                  <a:schemeClr val="tx1"/>
                </a:solidFill>
                <a:effectLst/>
                <a:latin typeface="+mn-lt"/>
                <a:ea typeface="+mn-ea"/>
                <a:cs typeface="+mn-cs"/>
              </a:rPr>
              <a:t>Ask – </a:t>
            </a:r>
            <a:r>
              <a:rPr lang="en-US" sz="1200" b="0" kern="1200" dirty="0">
                <a:solidFill>
                  <a:schemeClr val="tx1"/>
                </a:solidFill>
                <a:effectLst/>
                <a:latin typeface="+mn-lt"/>
                <a:ea typeface="+mn-ea"/>
                <a:cs typeface="+mn-cs"/>
              </a:rPr>
              <a:t>What is workplace culture: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Workplace culture is the environment that you create at work. ... It is the mix of your organization's leadership, values, traditions, beliefs, interactions, behaviors and attitudes that contribute to the emotional and relational environment of your workplace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What is the culture of your organization</a:t>
            </a:r>
            <a:endParaRPr lang="en-US" sz="1200" b="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Ask</a:t>
            </a:r>
            <a:r>
              <a:rPr lang="en-US" sz="1200" kern="1200" dirty="0">
                <a:solidFill>
                  <a:schemeClr val="tx1"/>
                </a:solidFill>
                <a:effectLst/>
                <a:latin typeface="+mn-lt"/>
                <a:ea typeface="+mn-ea"/>
                <a:cs typeface="+mn-cs"/>
              </a:rPr>
              <a:t> – What is honesty and what does it look like in your organization? </a:t>
            </a:r>
          </a:p>
          <a:p>
            <a:r>
              <a:rPr lang="en-US" sz="1200" b="1" kern="1200" dirty="0">
                <a:solidFill>
                  <a:schemeClr val="tx1"/>
                </a:solidFill>
                <a:effectLst/>
                <a:latin typeface="+mn-lt"/>
                <a:ea typeface="+mn-ea"/>
                <a:cs typeface="+mn-cs"/>
              </a:rPr>
              <a:t>Ask</a:t>
            </a:r>
            <a:r>
              <a:rPr lang="en-US" sz="1200" kern="1200" dirty="0">
                <a:solidFill>
                  <a:schemeClr val="tx1"/>
                </a:solidFill>
                <a:effectLst/>
                <a:latin typeface="+mn-lt"/>
                <a:ea typeface="+mn-ea"/>
                <a:cs typeface="+mn-cs"/>
              </a:rPr>
              <a:t> – What does integrity mean and what does it mean in your organization?</a:t>
            </a:r>
          </a:p>
          <a:p>
            <a:r>
              <a:rPr lang="en-US" sz="1200" b="1" kern="1200" dirty="0">
                <a:solidFill>
                  <a:schemeClr val="tx1"/>
                </a:solidFill>
                <a:effectLst/>
                <a:latin typeface="+mn-lt"/>
                <a:ea typeface="+mn-ea"/>
                <a:cs typeface="+mn-cs"/>
              </a:rPr>
              <a:t>Ask – </a:t>
            </a:r>
            <a:r>
              <a:rPr lang="en-US" sz="1200" b="0" kern="1200" dirty="0">
                <a:solidFill>
                  <a:schemeClr val="tx1"/>
                </a:solidFill>
                <a:effectLst/>
                <a:latin typeface="+mn-lt"/>
                <a:ea typeface="+mn-ea"/>
                <a:cs typeface="+mn-cs"/>
              </a:rPr>
              <a:t>What is a safe work environment?</a:t>
            </a:r>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Can you find these word in your organizations Mission Vision and Value? Honesty, safety and integrity are key to most organizations mission – Review Mission/Values on wall and find Honesty.  Find Integrity in the phases.</a:t>
            </a:r>
          </a:p>
        </p:txBody>
      </p:sp>
      <p:sp>
        <p:nvSpPr>
          <p:cNvPr id="4" name="Slide Number Placeholder 3"/>
          <p:cNvSpPr>
            <a:spLocks noGrp="1"/>
          </p:cNvSpPr>
          <p:nvPr>
            <p:ph type="sldNum" sz="quarter" idx="10"/>
          </p:nvPr>
        </p:nvSpPr>
        <p:spPr/>
        <p:txBody>
          <a:bodyPr/>
          <a:lstStyle/>
          <a:p>
            <a:fld id="{17D5B2B6-EEA3-4A17-9CFA-5E09448A9AB2}" type="slidenum">
              <a:rPr lang="en-US" smtClean="0"/>
              <a:t>5</a:t>
            </a:fld>
            <a:endParaRPr lang="en-US"/>
          </a:p>
        </p:txBody>
      </p:sp>
    </p:spTree>
    <p:extLst>
      <p:ext uri="{BB962C8B-B14F-4D97-AF65-F5344CB8AC3E}">
        <p14:creationId xmlns:p14="http://schemas.microsoft.com/office/powerpoint/2010/main" val="3134978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Watch the video and discuss integrity</a:t>
            </a:r>
          </a:p>
          <a:p>
            <a:r>
              <a:rPr lang="en-US" dirty="0"/>
              <a:t>Corn field</a:t>
            </a:r>
          </a:p>
          <a:p>
            <a:r>
              <a:rPr lang="en-US" dirty="0"/>
              <a:t>Pizza Parlor </a:t>
            </a:r>
          </a:p>
          <a:p>
            <a:r>
              <a:rPr lang="en-US" dirty="0"/>
              <a:t>Best Buy</a:t>
            </a:r>
          </a:p>
        </p:txBody>
      </p:sp>
      <p:sp>
        <p:nvSpPr>
          <p:cNvPr id="4" name="Slide Number Placeholder 3"/>
          <p:cNvSpPr>
            <a:spLocks noGrp="1"/>
          </p:cNvSpPr>
          <p:nvPr>
            <p:ph type="sldNum" sz="quarter" idx="10"/>
          </p:nvPr>
        </p:nvSpPr>
        <p:spPr/>
        <p:txBody>
          <a:bodyPr/>
          <a:lstStyle/>
          <a:p>
            <a:fld id="{17D5B2B6-EEA3-4A17-9CFA-5E09448A9AB2}" type="slidenum">
              <a:rPr lang="en-US" smtClean="0"/>
              <a:t>6</a:t>
            </a:fld>
            <a:endParaRPr lang="en-US"/>
          </a:p>
        </p:txBody>
      </p:sp>
    </p:spTree>
    <p:extLst>
      <p:ext uri="{BB962C8B-B14F-4D97-AF65-F5344CB8AC3E}">
        <p14:creationId xmlns:p14="http://schemas.microsoft.com/office/powerpoint/2010/main" val="1135898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class will have a thought for the day. Share the thought for the day and ask the group what it means to them. Share what it means to you. </a:t>
            </a:r>
          </a:p>
          <a:p>
            <a:r>
              <a:rPr lang="en-US" dirty="0"/>
              <a:t>You can change the thought for the day if you have one that fits better for you.</a:t>
            </a:r>
          </a:p>
        </p:txBody>
      </p:sp>
      <p:sp>
        <p:nvSpPr>
          <p:cNvPr id="4" name="Slide Number Placeholder 3"/>
          <p:cNvSpPr>
            <a:spLocks noGrp="1"/>
          </p:cNvSpPr>
          <p:nvPr>
            <p:ph type="sldNum" sz="quarter" idx="10"/>
          </p:nvPr>
        </p:nvSpPr>
        <p:spPr/>
        <p:txBody>
          <a:bodyPr/>
          <a:lstStyle/>
          <a:p>
            <a:fld id="{17D5B2B6-EEA3-4A17-9CFA-5E09448A9AB2}" type="slidenum">
              <a:rPr lang="en-US" smtClean="0"/>
              <a:t>7</a:t>
            </a:fld>
            <a:endParaRPr lang="en-US"/>
          </a:p>
        </p:txBody>
      </p:sp>
    </p:spTree>
    <p:extLst>
      <p:ext uri="{BB962C8B-B14F-4D97-AF65-F5344CB8AC3E}">
        <p14:creationId xmlns:p14="http://schemas.microsoft.com/office/powerpoint/2010/main" val="4128226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Activity: Invite Safety Officer into class to talk about plant safety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Have participants interview safety officer/supervisor.   Hand out cards with Questions on them.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Pass out a safety checklist if your organization has one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Discussion: Health and safety is the bottom line – </a:t>
            </a:r>
          </a:p>
          <a:p>
            <a:pPr lvl="0"/>
            <a:r>
              <a:rPr lang="en-US" sz="1200" b="1" kern="1200" dirty="0">
                <a:solidFill>
                  <a:schemeClr val="tx1"/>
                </a:solidFill>
                <a:effectLst/>
                <a:latin typeface="+mn-lt"/>
                <a:ea typeface="+mn-ea"/>
                <a:cs typeface="+mn-cs"/>
              </a:rPr>
              <a:t>Ask</a:t>
            </a:r>
            <a:r>
              <a:rPr lang="en-US" sz="1200" kern="1200" dirty="0">
                <a:solidFill>
                  <a:schemeClr val="tx1"/>
                </a:solidFill>
                <a:effectLst/>
                <a:latin typeface="+mn-lt"/>
                <a:ea typeface="+mn-ea"/>
                <a:cs typeface="+mn-cs"/>
              </a:rPr>
              <a:t> - Why is this important to your organization? or Any place of employment? </a:t>
            </a:r>
          </a:p>
          <a:p>
            <a:pPr lvl="0"/>
            <a:r>
              <a:rPr lang="en-US" sz="1200" b="1" kern="1200" dirty="0">
                <a:solidFill>
                  <a:schemeClr val="tx1"/>
                </a:solidFill>
                <a:effectLst/>
                <a:latin typeface="+mn-lt"/>
                <a:ea typeface="+mn-ea"/>
                <a:cs typeface="+mn-cs"/>
              </a:rPr>
              <a:t>Ask</a:t>
            </a:r>
            <a:r>
              <a:rPr lang="en-US" sz="1200" kern="1200" dirty="0">
                <a:solidFill>
                  <a:schemeClr val="tx1"/>
                </a:solidFill>
                <a:effectLst/>
                <a:latin typeface="+mn-lt"/>
                <a:ea typeface="+mn-ea"/>
                <a:cs typeface="+mn-cs"/>
              </a:rPr>
              <a:t> - Why is it important to follow the policies and procedures?</a:t>
            </a:r>
          </a:p>
          <a:p>
            <a:pPr lvl="0"/>
            <a:r>
              <a:rPr lang="en-US" sz="1200" b="1" kern="1200" dirty="0">
                <a:solidFill>
                  <a:schemeClr val="tx1"/>
                </a:solidFill>
                <a:effectLst/>
                <a:latin typeface="+mn-lt"/>
                <a:ea typeface="+mn-ea"/>
                <a:cs typeface="+mn-cs"/>
              </a:rPr>
              <a:t>Ask</a:t>
            </a:r>
            <a:r>
              <a:rPr lang="en-US" sz="1200" kern="1200" dirty="0">
                <a:solidFill>
                  <a:schemeClr val="tx1"/>
                </a:solidFill>
                <a:effectLst/>
                <a:latin typeface="+mn-lt"/>
                <a:ea typeface="+mn-ea"/>
                <a:cs typeface="+mn-cs"/>
              </a:rPr>
              <a:t> – How unsafe behaviors affect them?   </a:t>
            </a:r>
            <a:r>
              <a:rPr lang="en-US" sz="1200" i="1" kern="1200" dirty="0">
                <a:solidFill>
                  <a:schemeClr val="tx1"/>
                </a:solidFill>
                <a:effectLst/>
                <a:latin typeface="+mn-lt"/>
                <a:ea typeface="+mn-ea"/>
                <a:cs typeface="+mn-cs"/>
              </a:rPr>
              <a:t>Connect everything in this conversation to the M/V/V – it is all connected.</a:t>
            </a:r>
            <a:r>
              <a:rPr lang="en-US" sz="1200" kern="1200" dirty="0">
                <a:solidFill>
                  <a:schemeClr val="tx1"/>
                </a:solidFill>
                <a:effectLst/>
                <a:latin typeface="+mn-lt"/>
                <a:ea typeface="+mn-ea"/>
                <a:cs typeface="+mn-cs"/>
              </a:rPr>
              <a:t> </a:t>
            </a:r>
          </a:p>
          <a:p>
            <a:pPr lvl="0"/>
            <a:r>
              <a:rPr lang="en-US" sz="1200" b="1" kern="1200" dirty="0">
                <a:solidFill>
                  <a:schemeClr val="tx1"/>
                </a:solidFill>
                <a:effectLst/>
                <a:latin typeface="+mn-lt"/>
                <a:ea typeface="+mn-ea"/>
                <a:cs typeface="+mn-cs"/>
              </a:rPr>
              <a:t>Ask</a:t>
            </a:r>
            <a:r>
              <a:rPr lang="en-US" sz="1200" kern="1200" dirty="0">
                <a:solidFill>
                  <a:schemeClr val="tx1"/>
                </a:solidFill>
                <a:effectLst/>
                <a:latin typeface="+mn-lt"/>
                <a:ea typeface="+mn-ea"/>
                <a:cs typeface="+mn-cs"/>
              </a:rPr>
              <a:t> - What if you see a rug/mat on the floor with the edges rolled creating a trip hazard?  What would you do? </a:t>
            </a:r>
          </a:p>
          <a:p>
            <a:pPr lvl="0"/>
            <a:r>
              <a:rPr lang="en-US" sz="1200" b="1" kern="1200" dirty="0">
                <a:solidFill>
                  <a:schemeClr val="tx1"/>
                </a:solidFill>
                <a:effectLst/>
                <a:latin typeface="+mn-lt"/>
                <a:ea typeface="+mn-ea"/>
                <a:cs typeface="+mn-cs"/>
              </a:rPr>
              <a:t>Ask</a:t>
            </a:r>
            <a:r>
              <a:rPr lang="en-US" sz="1200" kern="1200" dirty="0">
                <a:solidFill>
                  <a:schemeClr val="tx1"/>
                </a:solidFill>
                <a:effectLst/>
                <a:latin typeface="+mn-lt"/>
                <a:ea typeface="+mn-ea"/>
                <a:cs typeface="+mn-cs"/>
              </a:rPr>
              <a:t>- What if you lost track of time and go back to work 10 minutes later than you are supposed to?  Is this a theft of time?  What would you do?</a:t>
            </a:r>
          </a:p>
          <a:p>
            <a:r>
              <a:rPr lang="en-US" sz="1200" b="1" kern="1200" dirty="0">
                <a:solidFill>
                  <a:schemeClr val="tx1"/>
                </a:solidFill>
                <a:effectLst/>
                <a:latin typeface="+mn-lt"/>
                <a:ea typeface="+mn-ea"/>
                <a:cs typeface="+mn-cs"/>
              </a:rPr>
              <a:t>Get examples of safety hazards to watch for. Tour organization. As you tour ask people what they would do about specific things they see. Below are examples from MDI you should insert your own examples.</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Rolled rugs</a:t>
            </a:r>
          </a:p>
          <a:p>
            <a:pPr lvl="0"/>
            <a:r>
              <a:rPr lang="en-US" sz="1200" kern="1200" dirty="0">
                <a:solidFill>
                  <a:schemeClr val="tx1"/>
                </a:solidFill>
                <a:effectLst/>
                <a:latin typeface="+mn-lt"/>
                <a:ea typeface="+mn-ea"/>
                <a:cs typeface="+mn-cs"/>
              </a:rPr>
              <a:t>Water spilled on the floor</a:t>
            </a:r>
          </a:p>
          <a:p>
            <a:pPr lvl="0"/>
            <a:r>
              <a:rPr lang="en-US" sz="1200" kern="1200" dirty="0">
                <a:solidFill>
                  <a:schemeClr val="tx1"/>
                </a:solidFill>
                <a:effectLst/>
                <a:latin typeface="+mn-lt"/>
                <a:ea typeface="+mn-ea"/>
                <a:cs typeface="+mn-cs"/>
              </a:rPr>
              <a:t>Clips or paper on the floor</a:t>
            </a:r>
          </a:p>
          <a:p>
            <a:pPr lvl="0"/>
            <a:r>
              <a:rPr lang="en-US" sz="1200" kern="1200" dirty="0">
                <a:solidFill>
                  <a:schemeClr val="tx1"/>
                </a:solidFill>
                <a:effectLst/>
                <a:latin typeface="+mn-lt"/>
                <a:ea typeface="+mn-ea"/>
                <a:cs typeface="+mn-cs"/>
              </a:rPr>
              <a:t>Wet floors</a:t>
            </a:r>
          </a:p>
          <a:p>
            <a:pPr lvl="0"/>
            <a:r>
              <a:rPr lang="en-US" sz="1200" kern="1200" dirty="0">
                <a:solidFill>
                  <a:schemeClr val="tx1"/>
                </a:solidFill>
                <a:effectLst/>
                <a:latin typeface="+mn-lt"/>
                <a:ea typeface="+mn-ea"/>
                <a:cs typeface="+mn-cs"/>
              </a:rPr>
              <a:t>Not performing exercises</a:t>
            </a:r>
          </a:p>
          <a:p>
            <a:r>
              <a:rPr lang="en-US" dirty="0"/>
              <a:t>Messy work area</a:t>
            </a:r>
          </a:p>
        </p:txBody>
      </p:sp>
      <p:sp>
        <p:nvSpPr>
          <p:cNvPr id="4" name="Slide Number Placeholder 3"/>
          <p:cNvSpPr>
            <a:spLocks noGrp="1"/>
          </p:cNvSpPr>
          <p:nvPr>
            <p:ph type="sldNum" sz="quarter" idx="10"/>
          </p:nvPr>
        </p:nvSpPr>
        <p:spPr/>
        <p:txBody>
          <a:bodyPr/>
          <a:lstStyle/>
          <a:p>
            <a:fld id="{17D5B2B6-EEA3-4A17-9CFA-5E09448A9AB2}" type="slidenum">
              <a:rPr lang="en-US" smtClean="0"/>
              <a:t>8</a:t>
            </a:fld>
            <a:endParaRPr lang="en-US"/>
          </a:p>
        </p:txBody>
      </p:sp>
    </p:spTree>
    <p:extLst>
      <p:ext uri="{BB962C8B-B14F-4D97-AF65-F5344CB8AC3E}">
        <p14:creationId xmlns:p14="http://schemas.microsoft.com/office/powerpoint/2010/main" val="578422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Discuss how your organization handles emergencies like fire and weather emergencies. </a:t>
            </a:r>
          </a:p>
          <a:p>
            <a:pPr lvl="0"/>
            <a:endParaRPr lang="en-US" sz="1200" kern="1200" dirty="0">
              <a:solidFill>
                <a:schemeClr val="tx1"/>
              </a:solidFill>
              <a:effectLst/>
              <a:latin typeface="+mn-lt"/>
              <a:ea typeface="+mn-ea"/>
              <a:cs typeface="+mn-cs"/>
            </a:endParaRPr>
          </a:p>
          <a:p>
            <a:r>
              <a:rPr lang="en-US" dirty="0"/>
              <a:t>This will be different for each organization you go to. When you get a job you will learn about the organization culture and safety policies. </a:t>
            </a:r>
          </a:p>
          <a:p>
            <a:endParaRPr lang="en-US" dirty="0"/>
          </a:p>
          <a:p>
            <a:r>
              <a:rPr lang="en-US" dirty="0"/>
              <a:t>Ask - can anyone talk about safety policies in organization you have worked in the past. Trainer should share examples. </a:t>
            </a:r>
          </a:p>
        </p:txBody>
      </p:sp>
      <p:sp>
        <p:nvSpPr>
          <p:cNvPr id="4" name="Slide Number Placeholder 3"/>
          <p:cNvSpPr>
            <a:spLocks noGrp="1"/>
          </p:cNvSpPr>
          <p:nvPr>
            <p:ph type="sldNum" sz="quarter" idx="10"/>
          </p:nvPr>
        </p:nvSpPr>
        <p:spPr/>
        <p:txBody>
          <a:bodyPr/>
          <a:lstStyle/>
          <a:p>
            <a:fld id="{17D5B2B6-EEA3-4A17-9CFA-5E09448A9AB2}" type="slidenum">
              <a:rPr lang="en-US" smtClean="0"/>
              <a:t>9</a:t>
            </a:fld>
            <a:endParaRPr lang="en-US"/>
          </a:p>
        </p:txBody>
      </p:sp>
    </p:spTree>
    <p:extLst>
      <p:ext uri="{BB962C8B-B14F-4D97-AF65-F5344CB8AC3E}">
        <p14:creationId xmlns:p14="http://schemas.microsoft.com/office/powerpoint/2010/main" val="3671840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94C69D4-DAD3-4298-8176-4C390C3ECE87}" type="datetimeFigureOut">
              <a:rPr lang="en-US" smtClean="0"/>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E2799-0244-4365-A498-4A760267266F}" type="slidenum">
              <a:rPr lang="en-US" smtClean="0"/>
              <a:t>‹#›</a:t>
            </a:fld>
            <a:endParaRPr lang="en-US"/>
          </a:p>
        </p:txBody>
      </p:sp>
    </p:spTree>
    <p:extLst>
      <p:ext uri="{BB962C8B-B14F-4D97-AF65-F5344CB8AC3E}">
        <p14:creationId xmlns:p14="http://schemas.microsoft.com/office/powerpoint/2010/main" val="1141199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4C69D4-DAD3-4298-8176-4C390C3ECE87}" type="datetimeFigureOut">
              <a:rPr lang="en-US" smtClean="0"/>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E2799-0244-4365-A498-4A760267266F}" type="slidenum">
              <a:rPr lang="en-US" smtClean="0"/>
              <a:t>‹#›</a:t>
            </a:fld>
            <a:endParaRPr lang="en-US"/>
          </a:p>
        </p:txBody>
      </p:sp>
    </p:spTree>
    <p:extLst>
      <p:ext uri="{BB962C8B-B14F-4D97-AF65-F5344CB8AC3E}">
        <p14:creationId xmlns:p14="http://schemas.microsoft.com/office/powerpoint/2010/main" val="3071123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4C69D4-DAD3-4298-8176-4C390C3ECE87}" type="datetimeFigureOut">
              <a:rPr lang="en-US" smtClean="0"/>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E2799-0244-4365-A498-4A760267266F}" type="slidenum">
              <a:rPr lang="en-US" smtClean="0"/>
              <a:t>‹#›</a:t>
            </a:fld>
            <a:endParaRPr lang="en-US"/>
          </a:p>
        </p:txBody>
      </p:sp>
    </p:spTree>
    <p:extLst>
      <p:ext uri="{BB962C8B-B14F-4D97-AF65-F5344CB8AC3E}">
        <p14:creationId xmlns:p14="http://schemas.microsoft.com/office/powerpoint/2010/main" val="4266444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94C69D4-DAD3-4298-8176-4C390C3ECE87}" type="datetimeFigureOut">
              <a:rPr lang="en-US" smtClean="0"/>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E2799-0244-4365-A498-4A760267266F}" type="slidenum">
              <a:rPr lang="en-US" smtClean="0"/>
              <a:t>‹#›</a:t>
            </a:fld>
            <a:endParaRPr lang="en-US"/>
          </a:p>
        </p:txBody>
      </p:sp>
    </p:spTree>
    <p:extLst>
      <p:ext uri="{BB962C8B-B14F-4D97-AF65-F5344CB8AC3E}">
        <p14:creationId xmlns:p14="http://schemas.microsoft.com/office/powerpoint/2010/main" val="253438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4C69D4-DAD3-4298-8176-4C390C3ECE87}" type="datetimeFigureOut">
              <a:rPr lang="en-US" smtClean="0"/>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E2799-0244-4365-A498-4A760267266F}" type="slidenum">
              <a:rPr lang="en-US" smtClean="0"/>
              <a:t>‹#›</a:t>
            </a:fld>
            <a:endParaRPr lang="en-US"/>
          </a:p>
        </p:txBody>
      </p:sp>
    </p:spTree>
    <p:extLst>
      <p:ext uri="{BB962C8B-B14F-4D97-AF65-F5344CB8AC3E}">
        <p14:creationId xmlns:p14="http://schemas.microsoft.com/office/powerpoint/2010/main" val="3338570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94C69D4-DAD3-4298-8176-4C390C3ECE87}" type="datetimeFigureOut">
              <a:rPr lang="en-US" smtClean="0"/>
              <a:t>5/12/2021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E2799-0244-4365-A498-4A760267266F}" type="slidenum">
              <a:rPr lang="en-US" smtClean="0"/>
              <a:t>‹#›</a:t>
            </a:fld>
            <a:endParaRPr lang="en-US"/>
          </a:p>
        </p:txBody>
      </p:sp>
    </p:spTree>
    <p:extLst>
      <p:ext uri="{BB962C8B-B14F-4D97-AF65-F5344CB8AC3E}">
        <p14:creationId xmlns:p14="http://schemas.microsoft.com/office/powerpoint/2010/main" val="1048980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94C69D4-DAD3-4298-8176-4C390C3ECE87}" type="datetimeFigureOut">
              <a:rPr lang="en-US" smtClean="0"/>
              <a:t>5/12/2021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2E2799-0244-4365-A498-4A760267266F}" type="slidenum">
              <a:rPr lang="en-US" smtClean="0"/>
              <a:t>‹#›</a:t>
            </a:fld>
            <a:endParaRPr lang="en-US"/>
          </a:p>
        </p:txBody>
      </p:sp>
    </p:spTree>
    <p:extLst>
      <p:ext uri="{BB962C8B-B14F-4D97-AF65-F5344CB8AC3E}">
        <p14:creationId xmlns:p14="http://schemas.microsoft.com/office/powerpoint/2010/main" val="254565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94C69D4-DAD3-4298-8176-4C390C3ECE87}" type="datetimeFigureOut">
              <a:rPr lang="en-US" smtClean="0"/>
              <a:t>5/12/2021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2E2799-0244-4365-A498-4A760267266F}" type="slidenum">
              <a:rPr lang="en-US" smtClean="0"/>
              <a:t>‹#›</a:t>
            </a:fld>
            <a:endParaRPr lang="en-US"/>
          </a:p>
        </p:txBody>
      </p:sp>
    </p:spTree>
    <p:extLst>
      <p:ext uri="{BB962C8B-B14F-4D97-AF65-F5344CB8AC3E}">
        <p14:creationId xmlns:p14="http://schemas.microsoft.com/office/powerpoint/2010/main" val="392224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4C69D4-DAD3-4298-8176-4C390C3ECE87}" type="datetimeFigureOut">
              <a:rPr lang="en-US" smtClean="0"/>
              <a:t>5/12/2021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2E2799-0244-4365-A498-4A760267266F}" type="slidenum">
              <a:rPr lang="en-US" smtClean="0"/>
              <a:t>‹#›</a:t>
            </a:fld>
            <a:endParaRPr lang="en-US"/>
          </a:p>
        </p:txBody>
      </p:sp>
    </p:spTree>
    <p:extLst>
      <p:ext uri="{BB962C8B-B14F-4D97-AF65-F5344CB8AC3E}">
        <p14:creationId xmlns:p14="http://schemas.microsoft.com/office/powerpoint/2010/main" val="33588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4C69D4-DAD3-4298-8176-4C390C3ECE87}" type="datetimeFigureOut">
              <a:rPr lang="en-US" smtClean="0"/>
              <a:t>5/12/2021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E2799-0244-4365-A498-4A760267266F}" type="slidenum">
              <a:rPr lang="en-US" smtClean="0"/>
              <a:t>‹#›</a:t>
            </a:fld>
            <a:endParaRPr lang="en-US"/>
          </a:p>
        </p:txBody>
      </p:sp>
    </p:spTree>
    <p:extLst>
      <p:ext uri="{BB962C8B-B14F-4D97-AF65-F5344CB8AC3E}">
        <p14:creationId xmlns:p14="http://schemas.microsoft.com/office/powerpoint/2010/main" val="579435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4C69D4-DAD3-4298-8176-4C390C3ECE87}" type="datetimeFigureOut">
              <a:rPr lang="en-US" smtClean="0"/>
              <a:t>5/12/2021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E2799-0244-4365-A498-4A760267266F}" type="slidenum">
              <a:rPr lang="en-US" smtClean="0"/>
              <a:t>‹#›</a:t>
            </a:fld>
            <a:endParaRPr lang="en-US"/>
          </a:p>
        </p:txBody>
      </p:sp>
    </p:spTree>
    <p:extLst>
      <p:ext uri="{BB962C8B-B14F-4D97-AF65-F5344CB8AC3E}">
        <p14:creationId xmlns:p14="http://schemas.microsoft.com/office/powerpoint/2010/main" val="114427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4C69D4-DAD3-4298-8176-4C390C3ECE87}" type="datetimeFigureOut">
              <a:rPr lang="en-US" smtClean="0"/>
              <a:t>5/12/2021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2799-0244-4365-A498-4A760267266F}" type="slidenum">
              <a:rPr lang="en-US" smtClean="0"/>
              <a:t>‹#›</a:t>
            </a:fld>
            <a:endParaRPr lang="en-US"/>
          </a:p>
        </p:txBody>
      </p:sp>
    </p:spTree>
    <p:extLst>
      <p:ext uri="{BB962C8B-B14F-4D97-AF65-F5344CB8AC3E}">
        <p14:creationId xmlns:p14="http://schemas.microsoft.com/office/powerpoint/2010/main" val="274148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2.gif"/><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15.jpeg"/><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16.jpeg"/><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www.youtube.com/watch?v=6wC2DqFJ7UE&amp;feature=youtu.be" TargetMode="External"/><Relationship Id="rId5" Type="http://schemas.openxmlformats.org/officeDocument/2006/relationships/image" Target="../media/image17.png"/><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commons.wikimedia.org/wiki/File:Steps.svg" TargetMode="External"/><Relationship Id="rId5" Type="http://schemas.openxmlformats.org/officeDocument/2006/relationships/image" Target="../media/image18.png"/><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9.xml"/><Relationship Id="rId5" Type="http://schemas.openxmlformats.org/officeDocument/2006/relationships/image" Target="../media/image4.jpe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youtu.be/ADdkANLRUMQ" TargetMode="External"/><Relationship Id="rId5" Type="http://schemas.openxmlformats.org/officeDocument/2006/relationships/image" Target="../media/image7.jpe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cxnSp>
        <p:nvCxnSpPr>
          <p:cNvPr id="9" name="Straight Connector 8"/>
          <p:cNvCxnSpPr/>
          <p:nvPr/>
        </p:nvCxnSpPr>
        <p:spPr>
          <a:xfrm>
            <a:off x="1560786" y="3604862"/>
            <a:ext cx="9070428"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12" name="Subtitle 2"/>
          <p:cNvSpPr txBox="1">
            <a:spLocks/>
          </p:cNvSpPr>
          <p:nvPr/>
        </p:nvSpPr>
        <p:spPr>
          <a:xfrm>
            <a:off x="1524000" y="3914187"/>
            <a:ext cx="9144000" cy="1655762"/>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800" dirty="0"/>
              <a:t>Session 9</a:t>
            </a:r>
          </a:p>
          <a:p>
            <a:r>
              <a:rPr lang="en-US" sz="4800" dirty="0"/>
              <a:t>Optional Session</a:t>
            </a:r>
          </a:p>
        </p:txBody>
      </p:sp>
      <p:sp>
        <p:nvSpPr>
          <p:cNvPr id="15" name="Rectangle 14"/>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r>
              <a:rPr lang="en-US" dirty="0"/>
              <a:t>Page </a:t>
            </a:r>
            <a:fld id="{29EB2AEE-D644-40E0-9CCA-460833151956}" type="slidenum">
              <a:rPr lang="en-US" smtClean="0"/>
              <a:pPr/>
              <a:t>1</a:t>
            </a:fld>
            <a:endParaRPr lang="en-US" dirty="0"/>
          </a:p>
        </p:txBody>
      </p:sp>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2" name="Picture 1"/>
          <p:cNvPicPr>
            <a:picLocks noChangeAspect="1"/>
          </p:cNvPicPr>
          <p:nvPr/>
        </p:nvPicPr>
        <p:blipFill rotWithShape="1">
          <a:blip r:embed="rId5">
            <a:clrChange>
              <a:clrFrom>
                <a:srgbClr val="FEFEFE"/>
              </a:clrFrom>
              <a:clrTo>
                <a:srgbClr val="FEFEFE">
                  <a:alpha val="0"/>
                </a:srgbClr>
              </a:clrTo>
            </a:clrChange>
          </a:blip>
          <a:srcRect r="9782"/>
          <a:stretch/>
        </p:blipFill>
        <p:spPr>
          <a:xfrm>
            <a:off x="1700785" y="1922450"/>
            <a:ext cx="8814816" cy="1402955"/>
          </a:xfrm>
          <a:prstGeom prst="rect">
            <a:avLst/>
          </a:prstGeom>
        </p:spPr>
      </p:pic>
    </p:spTree>
    <p:extLst>
      <p:ext uri="{BB962C8B-B14F-4D97-AF65-F5344CB8AC3E}">
        <p14:creationId xmlns:p14="http://schemas.microsoft.com/office/powerpoint/2010/main" val="90853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Subtitle 2"/>
          <p:cNvSpPr txBox="1">
            <a:spLocks/>
          </p:cNvSpPr>
          <p:nvPr/>
        </p:nvSpPr>
        <p:spPr>
          <a:xfrm>
            <a:off x="7572375" y="331771"/>
            <a:ext cx="3999865"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Homework</a:t>
            </a: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Content Placeholder 2"/>
          <p:cNvSpPr txBox="1">
            <a:spLocks/>
          </p:cNvSpPr>
          <p:nvPr/>
        </p:nvSpPr>
        <p:spPr>
          <a:xfrm>
            <a:off x="6163056" y="2038350"/>
            <a:ext cx="5409184" cy="346633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lvl="0" indent="-457200" algn="l">
              <a:buFont typeface="Arial" panose="020B0604020202020204" pitchFamily="34" charset="0"/>
              <a:buChar char="•"/>
            </a:pPr>
            <a:r>
              <a:rPr lang="en-US" sz="2800" dirty="0">
                <a:solidFill>
                  <a:prstClr val="black"/>
                </a:solidFill>
              </a:rPr>
              <a:t>Practice safety everywhere you go</a:t>
            </a:r>
          </a:p>
          <a:p>
            <a:pPr marL="457200" lvl="0" indent="-457200" algn="l">
              <a:buFont typeface="Arial" panose="020B0604020202020204" pitchFamily="34" charset="0"/>
              <a:buChar char="•"/>
            </a:pPr>
            <a:r>
              <a:rPr lang="en-US" sz="2800" dirty="0">
                <a:solidFill>
                  <a:prstClr val="black"/>
                </a:solidFill>
              </a:rPr>
              <a:t>Pay attention to different safety procedures</a:t>
            </a:r>
          </a:p>
          <a:p>
            <a:pPr marL="457200" lvl="0" indent="-457200" algn="l">
              <a:buFont typeface="Arial" panose="020B0604020202020204" pitchFamily="34" charset="0"/>
              <a:buChar char="•"/>
            </a:pPr>
            <a:r>
              <a:rPr lang="en-US" sz="2800" dirty="0">
                <a:solidFill>
                  <a:prstClr val="black"/>
                </a:solidFill>
              </a:rPr>
              <a:t>Think of a time when you demonstrated integrity</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pic>
        <p:nvPicPr>
          <p:cNvPr id="10" name="Picture 2" descr="Math Homework – Helpful or Harmful? - KP® Mathematics : KP® Mathematics">
            <a:extLst>
              <a:ext uri="{FF2B5EF4-FFF2-40B4-BE49-F238E27FC236}">
                <a16:creationId xmlns:a16="http://schemas.microsoft.com/office/drawing/2014/main" id="{643BA918-0034-47B5-B449-326A19BC2E9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2625" y="2038350"/>
            <a:ext cx="5238750" cy="323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9546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cxnSp>
        <p:nvCxnSpPr>
          <p:cNvPr id="9" name="Straight Connector 8"/>
          <p:cNvCxnSpPr/>
          <p:nvPr/>
        </p:nvCxnSpPr>
        <p:spPr>
          <a:xfrm>
            <a:off x="1560786" y="3604862"/>
            <a:ext cx="9070428"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12" name="Subtitle 2"/>
          <p:cNvSpPr txBox="1">
            <a:spLocks/>
          </p:cNvSpPr>
          <p:nvPr/>
        </p:nvSpPr>
        <p:spPr>
          <a:xfrm>
            <a:off x="1524000" y="3914187"/>
            <a:ext cx="9144000" cy="1655762"/>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800" dirty="0"/>
              <a:t>Session 10</a:t>
            </a:r>
          </a:p>
          <a:p>
            <a:r>
              <a:rPr lang="en-US" sz="4800" dirty="0"/>
              <a:t>Optional Session</a:t>
            </a:r>
          </a:p>
        </p:txBody>
      </p:sp>
      <p:sp>
        <p:nvSpPr>
          <p:cNvPr id="15" name="Rectangle 14"/>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r>
              <a:rPr lang="en-US" dirty="0"/>
              <a:t>Page </a:t>
            </a:r>
            <a:fld id="{29EB2AEE-D644-40E0-9CCA-460833151956}" type="slidenum">
              <a:rPr lang="en-US" smtClean="0"/>
              <a:pPr/>
              <a:t>11</a:t>
            </a:fld>
            <a:endParaRPr lang="en-US" dirty="0"/>
          </a:p>
        </p:txBody>
      </p:sp>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2" name="Picture 1"/>
          <p:cNvPicPr>
            <a:picLocks noChangeAspect="1"/>
          </p:cNvPicPr>
          <p:nvPr/>
        </p:nvPicPr>
        <p:blipFill rotWithShape="1">
          <a:blip r:embed="rId5">
            <a:clrChange>
              <a:clrFrom>
                <a:srgbClr val="FEFEFE"/>
              </a:clrFrom>
              <a:clrTo>
                <a:srgbClr val="FEFEFE">
                  <a:alpha val="0"/>
                </a:srgbClr>
              </a:clrTo>
            </a:clrChange>
          </a:blip>
          <a:srcRect r="9782"/>
          <a:stretch/>
        </p:blipFill>
        <p:spPr>
          <a:xfrm>
            <a:off x="1700785" y="1922450"/>
            <a:ext cx="8814816" cy="1402955"/>
          </a:xfrm>
          <a:prstGeom prst="rect">
            <a:avLst/>
          </a:prstGeom>
        </p:spPr>
      </p:pic>
    </p:spTree>
    <p:extLst>
      <p:ext uri="{BB962C8B-B14F-4D97-AF65-F5344CB8AC3E}">
        <p14:creationId xmlns:p14="http://schemas.microsoft.com/office/powerpoint/2010/main" val="2508398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Subtitle 2"/>
          <p:cNvSpPr txBox="1">
            <a:spLocks/>
          </p:cNvSpPr>
          <p:nvPr/>
        </p:nvSpPr>
        <p:spPr>
          <a:xfrm>
            <a:off x="7572375" y="331771"/>
            <a:ext cx="3999865"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Homework</a:t>
            </a: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Content Placeholder 2"/>
          <p:cNvSpPr txBox="1">
            <a:spLocks/>
          </p:cNvSpPr>
          <p:nvPr/>
        </p:nvSpPr>
        <p:spPr>
          <a:xfrm>
            <a:off x="6163056" y="2038350"/>
            <a:ext cx="5409184" cy="346633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lvl="0" indent="-457200" algn="l">
              <a:buFont typeface="Arial" panose="020B0604020202020204" pitchFamily="34" charset="0"/>
              <a:buChar char="•"/>
            </a:pPr>
            <a:r>
              <a:rPr lang="en-US" sz="2800" dirty="0">
                <a:solidFill>
                  <a:prstClr val="black"/>
                </a:solidFill>
              </a:rPr>
              <a:t>Practice safety everywhere you go</a:t>
            </a:r>
          </a:p>
          <a:p>
            <a:pPr marL="457200" lvl="0" indent="-457200" algn="l">
              <a:buFont typeface="Arial" panose="020B0604020202020204" pitchFamily="34" charset="0"/>
              <a:buChar char="•"/>
            </a:pPr>
            <a:r>
              <a:rPr lang="en-US" sz="2800" dirty="0">
                <a:solidFill>
                  <a:prstClr val="black"/>
                </a:solidFill>
              </a:rPr>
              <a:t>Pay attention to different safety procedures</a:t>
            </a:r>
          </a:p>
          <a:p>
            <a:pPr marL="457200" lvl="0" indent="-457200" algn="l">
              <a:buFont typeface="Arial" panose="020B0604020202020204" pitchFamily="34" charset="0"/>
              <a:buChar char="•"/>
            </a:pPr>
            <a:r>
              <a:rPr lang="en-US" sz="2800" dirty="0">
                <a:solidFill>
                  <a:prstClr val="black"/>
                </a:solidFill>
              </a:rPr>
              <a:t>Think of a time when you demonstrated integrity</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pic>
        <p:nvPicPr>
          <p:cNvPr id="10" name="Picture 2" descr="Math Homework – Helpful or Harmful? - KP® Mathematics : KP® Mathematics">
            <a:extLst>
              <a:ext uri="{FF2B5EF4-FFF2-40B4-BE49-F238E27FC236}">
                <a16:creationId xmlns:a16="http://schemas.microsoft.com/office/drawing/2014/main" id="{643BA918-0034-47B5-B449-326A19BC2E9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2625" y="2038350"/>
            <a:ext cx="5238750" cy="323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97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Subtitle 2"/>
          <p:cNvSpPr txBox="1">
            <a:spLocks/>
          </p:cNvSpPr>
          <p:nvPr/>
        </p:nvSpPr>
        <p:spPr>
          <a:xfrm>
            <a:off x="8315693" y="331771"/>
            <a:ext cx="3256547"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Ice Breaker</a:t>
            </a: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pic>
        <p:nvPicPr>
          <p:cNvPr id="3" name="Picture 2"/>
          <p:cNvPicPr>
            <a:picLocks noChangeAspect="1"/>
          </p:cNvPicPr>
          <p:nvPr/>
        </p:nvPicPr>
        <p:blipFill>
          <a:blip r:embed="rId5"/>
          <a:stretch>
            <a:fillRect/>
          </a:stretch>
        </p:blipFill>
        <p:spPr>
          <a:xfrm>
            <a:off x="3657388" y="1596993"/>
            <a:ext cx="4877223" cy="366401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19031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Subtitle 2"/>
          <p:cNvSpPr txBox="1">
            <a:spLocks/>
          </p:cNvSpPr>
          <p:nvPr/>
        </p:nvSpPr>
        <p:spPr>
          <a:xfrm>
            <a:off x="8315693" y="331771"/>
            <a:ext cx="3256547"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defRPr/>
            </a:pPr>
            <a:r>
              <a:rPr lang="en-US" dirty="0">
                <a:solidFill>
                  <a:prstClr val="black"/>
                </a:solidFill>
              </a:rPr>
              <a:t>Getting a Job</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pic>
        <p:nvPicPr>
          <p:cNvPr id="10" name="Picture 2" descr="10 Tips For Getting Your Dream Job">
            <a:extLst>
              <a:ext uri="{FF2B5EF4-FFF2-40B4-BE49-F238E27FC236}">
                <a16:creationId xmlns:a16="http://schemas.microsoft.com/office/drawing/2014/main" id="{D53B9CF1-342A-4BD8-A7BA-20597C4A8AB9}"/>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tretch/>
        </p:blipFill>
        <p:spPr bwMode="auto">
          <a:xfrm>
            <a:off x="3094494" y="1405128"/>
            <a:ext cx="5905646" cy="3660775"/>
          </a:xfrm>
          <a:prstGeom prst="rect">
            <a:avLst/>
          </a:prstGeom>
          <a:solidFill>
            <a:srgbClr val="FFFFFF"/>
          </a:solidFill>
        </p:spPr>
      </p:pic>
    </p:spTree>
    <p:extLst>
      <p:ext uri="{BB962C8B-B14F-4D97-AF65-F5344CB8AC3E}">
        <p14:creationId xmlns:p14="http://schemas.microsoft.com/office/powerpoint/2010/main" val="437327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Content Placeholder 2"/>
          <p:cNvSpPr txBox="1">
            <a:spLocks/>
          </p:cNvSpPr>
          <p:nvPr/>
        </p:nvSpPr>
        <p:spPr>
          <a:xfrm>
            <a:off x="786384" y="2038350"/>
            <a:ext cx="6168136" cy="346633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lvl="0" indent="-457200" algn="l">
              <a:buFont typeface="Arial" panose="020B0604020202020204" pitchFamily="34" charset="0"/>
              <a:buChar char="•"/>
            </a:pPr>
            <a:r>
              <a:rPr lang="en-US" sz="2800" dirty="0">
                <a:solidFill>
                  <a:prstClr val="black"/>
                </a:solidFill>
              </a:rPr>
              <a:t>Step 1: Build a Resume</a:t>
            </a:r>
          </a:p>
          <a:p>
            <a:pPr marL="457200" lvl="0" indent="-457200" algn="l">
              <a:buFont typeface="Arial" panose="020B0604020202020204" pitchFamily="34" charset="0"/>
              <a:buChar char="•"/>
            </a:pPr>
            <a:r>
              <a:rPr lang="en-US" sz="2800" dirty="0">
                <a:solidFill>
                  <a:prstClr val="black"/>
                </a:solidFill>
              </a:rPr>
              <a:t>Step 2: Apply for Job</a:t>
            </a:r>
          </a:p>
          <a:p>
            <a:pPr marL="457200" lvl="0" indent="-457200" algn="l">
              <a:buFont typeface="Arial" panose="020B0604020202020204" pitchFamily="34" charset="0"/>
              <a:buChar char="•"/>
            </a:pPr>
            <a:r>
              <a:rPr lang="en-US" sz="2800" dirty="0">
                <a:solidFill>
                  <a:prstClr val="black"/>
                </a:solidFill>
              </a:rPr>
              <a:t>Step 3: Interview</a:t>
            </a:r>
          </a:p>
          <a:p>
            <a:pPr marL="457200" lvl="0" indent="-457200" algn="l">
              <a:buFont typeface="Arial" panose="020B0604020202020204" pitchFamily="34" charset="0"/>
              <a:buChar char="•"/>
              <a:tabLst>
                <a:tab pos="1544638" algn="l"/>
              </a:tabLst>
            </a:pPr>
            <a:r>
              <a:rPr lang="en-US" sz="2800" dirty="0">
                <a:solidFill>
                  <a:prstClr val="black"/>
                </a:solidFill>
              </a:rPr>
              <a:t>Step 4: Use Career Skills you have 	learned</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pic>
        <p:nvPicPr>
          <p:cNvPr id="11" name="Picture 4" descr="Image result for cartoon getting a job">
            <a:extLst>
              <a:ext uri="{FF2B5EF4-FFF2-40B4-BE49-F238E27FC236}">
                <a16:creationId xmlns:a16="http://schemas.microsoft.com/office/drawing/2014/main" id="{C9337B9E-B46F-440B-A382-A40974C95BE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26867" y="1218935"/>
            <a:ext cx="4170612" cy="3933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0568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Subtitle 2"/>
          <p:cNvSpPr txBox="1">
            <a:spLocks/>
          </p:cNvSpPr>
          <p:nvPr/>
        </p:nvSpPr>
        <p:spPr>
          <a:xfrm>
            <a:off x="8315693" y="331771"/>
            <a:ext cx="3256547"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defRPr/>
            </a:pPr>
            <a:r>
              <a:rPr lang="en-US" dirty="0">
                <a:solidFill>
                  <a:prstClr val="black"/>
                </a:solidFill>
              </a:rPr>
              <a:t>Building a Resume </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pic>
        <p:nvPicPr>
          <p:cNvPr id="11" name="Picture 2" descr="Free Resume Cliparts, Download Free Clip Art, Free Clip Art on ...">
            <a:extLst>
              <a:ext uri="{FF2B5EF4-FFF2-40B4-BE49-F238E27FC236}">
                <a16:creationId xmlns:a16="http://schemas.microsoft.com/office/drawing/2014/main" id="{62D818AD-F81C-45EE-AD17-91317757A97A}"/>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tretch/>
        </p:blipFill>
        <p:spPr bwMode="auto">
          <a:xfrm>
            <a:off x="3438041" y="1505712"/>
            <a:ext cx="5218551" cy="3660775"/>
          </a:xfrm>
          <a:prstGeom prst="rect">
            <a:avLst/>
          </a:prstGeom>
          <a:solidFill>
            <a:srgbClr val="FFFFFF"/>
          </a:solidFill>
        </p:spPr>
      </p:pic>
    </p:spTree>
    <p:extLst>
      <p:ext uri="{BB962C8B-B14F-4D97-AF65-F5344CB8AC3E}">
        <p14:creationId xmlns:p14="http://schemas.microsoft.com/office/powerpoint/2010/main" val="4241030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Subtitle 2"/>
          <p:cNvSpPr txBox="1">
            <a:spLocks/>
          </p:cNvSpPr>
          <p:nvPr/>
        </p:nvSpPr>
        <p:spPr>
          <a:xfrm>
            <a:off x="7572375" y="331771"/>
            <a:ext cx="3999865"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defRPr/>
            </a:pPr>
            <a:r>
              <a:rPr lang="en-US" dirty="0">
                <a:solidFill>
                  <a:prstClr val="black"/>
                </a:solidFill>
              </a:rPr>
              <a:t>Easy Resume</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Content Placeholder 2"/>
          <p:cNvSpPr txBox="1">
            <a:spLocks/>
          </p:cNvSpPr>
          <p:nvPr/>
        </p:nvSpPr>
        <p:spPr>
          <a:xfrm>
            <a:off x="6163056" y="2038350"/>
            <a:ext cx="5409184" cy="346633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800" dirty="0">
                <a:solidFill>
                  <a:prstClr val="black"/>
                </a:solidFill>
              </a:rPr>
              <a:t>Make it simple:</a:t>
            </a:r>
          </a:p>
          <a:p>
            <a:pPr marL="457200" lvl="0" indent="-457200" algn="l">
              <a:buFont typeface="Arial" panose="020B0604020202020204" pitchFamily="34" charset="0"/>
              <a:buChar char="•"/>
            </a:pPr>
            <a:r>
              <a:rPr lang="en-US" sz="2800" dirty="0">
                <a:solidFill>
                  <a:prstClr val="black"/>
                </a:solidFill>
              </a:rPr>
              <a:t>Objective</a:t>
            </a:r>
          </a:p>
          <a:p>
            <a:pPr marL="457200" lvl="0" indent="-457200" algn="l">
              <a:buFont typeface="Arial" panose="020B0604020202020204" pitchFamily="34" charset="0"/>
              <a:buChar char="•"/>
            </a:pPr>
            <a:r>
              <a:rPr lang="en-US" sz="2800" dirty="0">
                <a:solidFill>
                  <a:prstClr val="black"/>
                </a:solidFill>
              </a:rPr>
              <a:t>Education</a:t>
            </a:r>
          </a:p>
          <a:p>
            <a:pPr marL="457200" lvl="0" indent="-457200" algn="l">
              <a:buFont typeface="Arial" panose="020B0604020202020204" pitchFamily="34" charset="0"/>
              <a:buChar char="•"/>
            </a:pPr>
            <a:r>
              <a:rPr lang="en-US" sz="2800" dirty="0">
                <a:solidFill>
                  <a:prstClr val="black"/>
                </a:solidFill>
              </a:rPr>
              <a:t>Experience</a:t>
            </a:r>
          </a:p>
          <a:p>
            <a:pPr marL="457200" lvl="0" indent="-457200" algn="l">
              <a:buFont typeface="Arial" panose="020B0604020202020204" pitchFamily="34" charset="0"/>
              <a:buChar char="•"/>
            </a:pPr>
            <a:r>
              <a:rPr lang="en-US" sz="2800" dirty="0">
                <a:solidFill>
                  <a:prstClr val="black"/>
                </a:solidFill>
              </a:rPr>
              <a:t>Awards </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pic>
        <p:nvPicPr>
          <p:cNvPr id="11" name="Picture 2" descr="Image result for easy resume">
            <a:extLst>
              <a:ext uri="{FF2B5EF4-FFF2-40B4-BE49-F238E27FC236}">
                <a16:creationId xmlns:a16="http://schemas.microsoft.com/office/drawing/2014/main" id="{BDA821C7-7299-4EC0-9BF5-56A4157C87A8}"/>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1722035" y="1600201"/>
            <a:ext cx="3159930" cy="4114800"/>
          </a:xfrm>
          <a:prstGeom prst="rect">
            <a:avLst/>
          </a:prstGeom>
          <a:solidFill>
            <a:srgbClr val="FFFFFF"/>
          </a:solidFill>
        </p:spPr>
      </p:pic>
    </p:spTree>
    <p:extLst>
      <p:ext uri="{BB962C8B-B14F-4D97-AF65-F5344CB8AC3E}">
        <p14:creationId xmlns:p14="http://schemas.microsoft.com/office/powerpoint/2010/main" val="3904595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Subtitle 2"/>
          <p:cNvSpPr txBox="1">
            <a:spLocks/>
          </p:cNvSpPr>
          <p:nvPr/>
        </p:nvSpPr>
        <p:spPr>
          <a:xfrm>
            <a:off x="7572375" y="331771"/>
            <a:ext cx="3999865"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defRPr/>
            </a:pPr>
            <a:r>
              <a:rPr lang="en-US" noProof="0" dirty="0">
                <a:solidFill>
                  <a:prstClr val="black"/>
                </a:solidFill>
              </a:rPr>
              <a:t>What else?</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Content Placeholder 2"/>
          <p:cNvSpPr txBox="1">
            <a:spLocks/>
          </p:cNvSpPr>
          <p:nvPr/>
        </p:nvSpPr>
        <p:spPr>
          <a:xfrm>
            <a:off x="1810512" y="2038350"/>
            <a:ext cx="5409184" cy="346633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800" dirty="0">
                <a:solidFill>
                  <a:prstClr val="black"/>
                </a:solidFill>
              </a:rPr>
              <a:t>Certification</a:t>
            </a:r>
          </a:p>
          <a:p>
            <a:pPr lvl="0" algn="l"/>
            <a:r>
              <a:rPr lang="en-US" sz="2800" dirty="0">
                <a:solidFill>
                  <a:prstClr val="black"/>
                </a:solidFill>
              </a:rPr>
              <a:t>Volunteer experiences</a:t>
            </a:r>
          </a:p>
          <a:p>
            <a:pPr lvl="0" algn="l"/>
            <a:r>
              <a:rPr lang="en-US" sz="2800" dirty="0">
                <a:solidFill>
                  <a:prstClr val="black"/>
                </a:solidFill>
              </a:rPr>
              <a:t>Special Skills – Welding</a:t>
            </a:r>
          </a:p>
          <a:p>
            <a:pPr lvl="0" algn="l"/>
            <a:r>
              <a:rPr lang="en-US" sz="2800" dirty="0">
                <a:solidFill>
                  <a:prstClr val="black"/>
                </a:solidFill>
              </a:rPr>
              <a:t>?</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spTree>
    <p:extLst>
      <p:ext uri="{BB962C8B-B14F-4D97-AF65-F5344CB8AC3E}">
        <p14:creationId xmlns:p14="http://schemas.microsoft.com/office/powerpoint/2010/main" val="1127445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2"/>
          <p:cNvSpPr txBox="1">
            <a:spLocks/>
          </p:cNvSpPr>
          <p:nvPr/>
        </p:nvSpPr>
        <p:spPr>
          <a:xfrm>
            <a:off x="7572375" y="331771"/>
            <a:ext cx="3999865"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Sample Resume</a:t>
            </a: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838200" y="1987026"/>
            <a:ext cx="3932237" cy="996696"/>
          </a:xfrm>
        </p:spPr>
        <p:txBody>
          <a:bodyPr/>
          <a:lstStyle/>
          <a:p>
            <a:endParaRPr lang="en-US" dirty="0"/>
          </a:p>
        </p:txBody>
      </p:sp>
      <p:sp>
        <p:nvSpPr>
          <p:cNvPr id="4" name="Content Placeholder 3"/>
          <p:cNvSpPr>
            <a:spLocks noGrp="1"/>
          </p:cNvSpPr>
          <p:nvPr>
            <p:ph idx="1"/>
          </p:nvPr>
        </p:nvSpPr>
        <p:spPr>
          <a:xfrm>
            <a:off x="5183188" y="1572768"/>
            <a:ext cx="6172200" cy="3986530"/>
          </a:xfrm>
        </p:spPr>
        <p:txBody>
          <a:bodyPr/>
          <a:lstStyle/>
          <a:p>
            <a:endParaRPr lang="en-US" dirty="0"/>
          </a:p>
        </p:txBody>
      </p:sp>
      <p:sp>
        <p:nvSpPr>
          <p:cNvPr id="5" name="Text Placeholder 4"/>
          <p:cNvSpPr>
            <a:spLocks noGrp="1"/>
          </p:cNvSpPr>
          <p:nvPr>
            <p:ph type="body" sz="half" idx="2"/>
          </p:nvPr>
        </p:nvSpPr>
        <p:spPr>
          <a:xfrm>
            <a:off x="839788" y="3063240"/>
            <a:ext cx="3932237" cy="2503996"/>
          </a:xfrm>
        </p:spPr>
        <p:txBody>
          <a:bodyPr/>
          <a:lstStyle/>
          <a:p>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sp>
        <p:nvSpPr>
          <p:cNvPr id="24" name="Rectangle 2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 name="Date Placeholder 3"/>
          <p:cNvSpPr>
            <a:spLocks noGrp="1"/>
          </p:cNvSpPr>
          <p:nvPr>
            <p:ph type="dt" sz="half" idx="4294967295"/>
          </p:nvPr>
        </p:nvSpPr>
        <p:spPr>
          <a:xfrm>
            <a:off x="669723" y="5798048"/>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53083" y="5923034"/>
            <a:ext cx="1297821" cy="600587"/>
          </a:xfrm>
          <a:prstGeom prst="rect">
            <a:avLst/>
          </a:prstGeom>
        </p:spPr>
      </p:pic>
    </p:spTree>
    <p:extLst>
      <p:ext uri="{BB962C8B-B14F-4D97-AF65-F5344CB8AC3E}">
        <p14:creationId xmlns:p14="http://schemas.microsoft.com/office/powerpoint/2010/main" val="1531459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Subtitle 2"/>
          <p:cNvSpPr txBox="1">
            <a:spLocks/>
          </p:cNvSpPr>
          <p:nvPr/>
        </p:nvSpPr>
        <p:spPr>
          <a:xfrm>
            <a:off x="7572375" y="331771"/>
            <a:ext cx="3999865"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defRPr/>
            </a:pPr>
            <a:r>
              <a:rPr lang="en-US" dirty="0">
                <a:solidFill>
                  <a:prstClr val="black"/>
                </a:solidFill>
              </a:rPr>
              <a:t>Hide this slide</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Content Placeholder 2"/>
          <p:cNvSpPr txBox="1">
            <a:spLocks/>
          </p:cNvSpPr>
          <p:nvPr/>
        </p:nvSpPr>
        <p:spPr>
          <a:xfrm>
            <a:off x="691059" y="1608582"/>
            <a:ext cx="10881181" cy="346633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lvl="0" indent="-457200" algn="l">
              <a:buFont typeface="+mj-lt"/>
              <a:buAutoNum type="arabicPeriod"/>
            </a:pPr>
            <a:r>
              <a:rPr lang="en-US" sz="2800" dirty="0">
                <a:solidFill>
                  <a:prstClr val="black"/>
                </a:solidFill>
              </a:rPr>
              <a:t>Flipchart</a:t>
            </a:r>
          </a:p>
          <a:p>
            <a:pPr marL="457200" lvl="0" indent="-457200" algn="l">
              <a:buFont typeface="+mj-lt"/>
              <a:buAutoNum type="arabicPeriod"/>
            </a:pPr>
            <a:r>
              <a:rPr lang="en-US" sz="2800" dirty="0">
                <a:solidFill>
                  <a:prstClr val="black"/>
                </a:solidFill>
              </a:rPr>
              <a:t>Markers</a:t>
            </a:r>
          </a:p>
          <a:p>
            <a:pPr marL="457200" lvl="0" indent="-457200" algn="l">
              <a:buFont typeface="+mj-lt"/>
              <a:buAutoNum type="arabicPeriod"/>
            </a:pPr>
            <a:r>
              <a:rPr lang="en-US" sz="2800" dirty="0">
                <a:solidFill>
                  <a:prstClr val="black"/>
                </a:solidFill>
              </a:rPr>
              <a:t>Index cards with matching pairs, Salt and Pepper, Mickey and Minnie </a:t>
            </a:r>
          </a:p>
          <a:p>
            <a:pPr marL="457200" lvl="0" indent="-457200" algn="l">
              <a:buFont typeface="+mj-lt"/>
              <a:buAutoNum type="arabicPeriod"/>
            </a:pPr>
            <a:r>
              <a:rPr lang="en-US" sz="2800" dirty="0">
                <a:solidFill>
                  <a:prstClr val="black"/>
                </a:solidFill>
              </a:rPr>
              <a:t>Tape</a:t>
            </a:r>
          </a:p>
          <a:p>
            <a:pPr marL="457200" lvl="0" indent="-457200" algn="l">
              <a:buFont typeface="+mj-lt"/>
              <a:buAutoNum type="arabicPeriod"/>
            </a:pPr>
            <a:r>
              <a:rPr lang="en-US" sz="2800" dirty="0">
                <a:solidFill>
                  <a:prstClr val="black"/>
                </a:solidFill>
              </a:rPr>
              <a:t>Safety Officer as visitor</a:t>
            </a:r>
          </a:p>
          <a:p>
            <a:pPr marL="457200" lvl="0" indent="-457200" algn="l">
              <a:buFont typeface="+mj-lt"/>
              <a:buAutoNum type="arabicPeriod"/>
            </a:pPr>
            <a:r>
              <a:rPr lang="en-US" sz="2800" dirty="0">
                <a:solidFill>
                  <a:prstClr val="black"/>
                </a:solidFill>
              </a:rPr>
              <a:t>Safety Policy handout</a:t>
            </a:r>
          </a:p>
          <a:p>
            <a:pPr marL="457200" lvl="0" indent="-457200" algn="l">
              <a:buFont typeface="+mj-lt"/>
              <a:buAutoNum type="arabicPeriod"/>
            </a:pPr>
            <a:r>
              <a:rPr lang="en-US" sz="2800" dirty="0">
                <a:solidFill>
                  <a:prstClr val="black"/>
                </a:solidFill>
              </a:rPr>
              <a:t>Workplace Culture handout </a:t>
            </a:r>
          </a:p>
          <a:p>
            <a:pPr marL="457200" lvl="0" indent="-457200" algn="l">
              <a:buFont typeface="+mj-lt"/>
              <a:buAutoNum type="arabicPeriod"/>
            </a:pPr>
            <a:r>
              <a:rPr lang="en-US" sz="2800" dirty="0">
                <a:solidFill>
                  <a:prstClr val="black"/>
                </a:solidFill>
              </a:rPr>
              <a:t>Safety checklist</a:t>
            </a:r>
          </a:p>
          <a:p>
            <a:pPr marL="457200" lvl="0" indent="-457200" algn="l">
              <a:buFont typeface="+mj-lt"/>
              <a:buAutoNum type="arabicPeriod"/>
            </a:pPr>
            <a:endParaRPr lang="en-US" sz="2800" dirty="0">
              <a:solidFill>
                <a:prstClr val="black"/>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spTree>
    <p:extLst>
      <p:ext uri="{BB962C8B-B14F-4D97-AF65-F5344CB8AC3E}">
        <p14:creationId xmlns:p14="http://schemas.microsoft.com/office/powerpoint/2010/main" val="27372933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2"/>
          <p:cNvSpPr txBox="1">
            <a:spLocks/>
          </p:cNvSpPr>
          <p:nvPr/>
        </p:nvSpPr>
        <p:spPr>
          <a:xfrm>
            <a:off x="7572375" y="331771"/>
            <a:ext cx="3999865"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Sample Resume</a:t>
            </a: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838200" y="1987026"/>
            <a:ext cx="3932237" cy="996696"/>
          </a:xfrm>
        </p:spPr>
        <p:txBody>
          <a:bodyPr/>
          <a:lstStyle/>
          <a:p>
            <a:endParaRPr lang="en-US" dirty="0"/>
          </a:p>
        </p:txBody>
      </p:sp>
      <p:sp>
        <p:nvSpPr>
          <p:cNvPr id="4" name="Content Placeholder 3"/>
          <p:cNvSpPr>
            <a:spLocks noGrp="1"/>
          </p:cNvSpPr>
          <p:nvPr>
            <p:ph idx="1"/>
          </p:nvPr>
        </p:nvSpPr>
        <p:spPr>
          <a:xfrm>
            <a:off x="5183188" y="1572768"/>
            <a:ext cx="6172200" cy="3986530"/>
          </a:xfrm>
        </p:spPr>
        <p:txBody>
          <a:bodyPr/>
          <a:lstStyle/>
          <a:p>
            <a:endParaRPr lang="en-US" dirty="0"/>
          </a:p>
        </p:txBody>
      </p:sp>
      <p:sp>
        <p:nvSpPr>
          <p:cNvPr id="5" name="Text Placeholder 4"/>
          <p:cNvSpPr>
            <a:spLocks noGrp="1"/>
          </p:cNvSpPr>
          <p:nvPr>
            <p:ph type="body" sz="half" idx="2"/>
          </p:nvPr>
        </p:nvSpPr>
        <p:spPr>
          <a:xfrm>
            <a:off x="839788" y="3063240"/>
            <a:ext cx="3932237" cy="2503996"/>
          </a:xfrm>
        </p:spPr>
        <p:txBody>
          <a:bodyPr/>
          <a:lstStyle/>
          <a:p>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sp>
        <p:nvSpPr>
          <p:cNvPr id="12" name="Rectangle 11"/>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Date Placeholder 3"/>
          <p:cNvSpPr>
            <a:spLocks noGrp="1"/>
          </p:cNvSpPr>
          <p:nvPr>
            <p:ph type="dt" sz="half" idx="4294967295"/>
          </p:nvPr>
        </p:nvSpPr>
        <p:spPr>
          <a:xfrm>
            <a:off x="678867" y="5798048"/>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62227" y="5923034"/>
            <a:ext cx="1297821" cy="600587"/>
          </a:xfrm>
          <a:prstGeom prst="rect">
            <a:avLst/>
          </a:prstGeom>
        </p:spPr>
      </p:pic>
    </p:spTree>
    <p:extLst>
      <p:ext uri="{BB962C8B-B14F-4D97-AF65-F5344CB8AC3E}">
        <p14:creationId xmlns:p14="http://schemas.microsoft.com/office/powerpoint/2010/main" val="72055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2"/>
          <p:cNvSpPr txBox="1">
            <a:spLocks/>
          </p:cNvSpPr>
          <p:nvPr/>
        </p:nvSpPr>
        <p:spPr>
          <a:xfrm>
            <a:off x="7572375" y="331771"/>
            <a:ext cx="3999865"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Sample Resume</a:t>
            </a: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838200" y="1987026"/>
            <a:ext cx="3932237" cy="996696"/>
          </a:xfrm>
        </p:spPr>
        <p:txBody>
          <a:bodyPr/>
          <a:lstStyle/>
          <a:p>
            <a:endParaRPr lang="en-US" dirty="0"/>
          </a:p>
        </p:txBody>
      </p:sp>
      <p:sp>
        <p:nvSpPr>
          <p:cNvPr id="4" name="Content Placeholder 3"/>
          <p:cNvSpPr>
            <a:spLocks noGrp="1"/>
          </p:cNvSpPr>
          <p:nvPr>
            <p:ph idx="1"/>
          </p:nvPr>
        </p:nvSpPr>
        <p:spPr>
          <a:xfrm>
            <a:off x="5183188" y="1572768"/>
            <a:ext cx="6172200" cy="3986530"/>
          </a:xfrm>
        </p:spPr>
        <p:txBody>
          <a:bodyPr/>
          <a:lstStyle/>
          <a:p>
            <a:endParaRPr lang="en-US" dirty="0"/>
          </a:p>
        </p:txBody>
      </p:sp>
      <p:sp>
        <p:nvSpPr>
          <p:cNvPr id="5" name="Text Placeholder 4"/>
          <p:cNvSpPr>
            <a:spLocks noGrp="1"/>
          </p:cNvSpPr>
          <p:nvPr>
            <p:ph type="body" sz="half" idx="2"/>
          </p:nvPr>
        </p:nvSpPr>
        <p:spPr>
          <a:xfrm>
            <a:off x="839788" y="3063240"/>
            <a:ext cx="3932237" cy="2503996"/>
          </a:xfrm>
        </p:spPr>
        <p:txBody>
          <a:bodyPr/>
          <a:lstStyle/>
          <a:p>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sp>
        <p:nvSpPr>
          <p:cNvPr id="12" name="Rectangle 11"/>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Date Placeholder 3"/>
          <p:cNvSpPr>
            <a:spLocks noGrp="1"/>
          </p:cNvSpPr>
          <p:nvPr>
            <p:ph type="dt" sz="half" idx="4294967295"/>
          </p:nvPr>
        </p:nvSpPr>
        <p:spPr>
          <a:xfrm>
            <a:off x="688011" y="5798048"/>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1371" y="5923034"/>
            <a:ext cx="1297821" cy="600587"/>
          </a:xfrm>
          <a:prstGeom prst="rect">
            <a:avLst/>
          </a:prstGeom>
        </p:spPr>
      </p:pic>
    </p:spTree>
    <p:extLst>
      <p:ext uri="{BB962C8B-B14F-4D97-AF65-F5344CB8AC3E}">
        <p14:creationId xmlns:p14="http://schemas.microsoft.com/office/powerpoint/2010/main" val="3068588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Subtitle 2"/>
          <p:cNvSpPr txBox="1">
            <a:spLocks/>
          </p:cNvSpPr>
          <p:nvPr/>
        </p:nvSpPr>
        <p:spPr>
          <a:xfrm>
            <a:off x="7572375" y="331771"/>
            <a:ext cx="3999865"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defRPr/>
            </a:pPr>
            <a:r>
              <a:rPr lang="en-US" dirty="0">
                <a:solidFill>
                  <a:prstClr val="black"/>
                </a:solidFill>
              </a:rPr>
              <a:t>Applying for the job </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22</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pic>
        <p:nvPicPr>
          <p:cNvPr id="10" name="Picture 2" descr="5 More Reasons You Never Hear Back After Applying For A Job ...">
            <a:extLst>
              <a:ext uri="{FF2B5EF4-FFF2-40B4-BE49-F238E27FC236}">
                <a16:creationId xmlns:a16="http://schemas.microsoft.com/office/drawing/2014/main" id="{E14F6FA6-B402-416A-841A-45113FAF61C0}"/>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tretch/>
        </p:blipFill>
        <p:spPr bwMode="auto">
          <a:xfrm>
            <a:off x="3603655" y="1505712"/>
            <a:ext cx="4887323" cy="3660775"/>
          </a:xfrm>
          <a:prstGeom prst="rect">
            <a:avLst/>
          </a:prstGeom>
          <a:solidFill>
            <a:srgbClr val="FFFFFF"/>
          </a:solidFill>
        </p:spPr>
      </p:pic>
    </p:spTree>
    <p:extLst>
      <p:ext uri="{BB962C8B-B14F-4D97-AF65-F5344CB8AC3E}">
        <p14:creationId xmlns:p14="http://schemas.microsoft.com/office/powerpoint/2010/main" val="461969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Subtitle 2"/>
          <p:cNvSpPr txBox="1">
            <a:spLocks/>
          </p:cNvSpPr>
          <p:nvPr/>
        </p:nvSpPr>
        <p:spPr>
          <a:xfrm>
            <a:off x="7572375" y="331771"/>
            <a:ext cx="3999865"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defRPr/>
            </a:pPr>
            <a:r>
              <a:rPr lang="en-US" dirty="0">
                <a:solidFill>
                  <a:prstClr val="black"/>
                </a:solidFill>
              </a:rPr>
              <a:t>Interviewing</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pic>
        <p:nvPicPr>
          <p:cNvPr id="11" name="Picture 2" descr="Your Make-or-Break Interview Moment: 'Tell Me About Yourself'">
            <a:extLst>
              <a:ext uri="{FF2B5EF4-FFF2-40B4-BE49-F238E27FC236}">
                <a16:creationId xmlns:a16="http://schemas.microsoft.com/office/drawing/2014/main" id="{65D8B640-35A9-4C9F-8C62-799A2336063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tretch/>
        </p:blipFill>
        <p:spPr bwMode="auto">
          <a:xfrm>
            <a:off x="3110424" y="1405128"/>
            <a:ext cx="5873785" cy="3660775"/>
          </a:xfrm>
          <a:prstGeom prst="rect">
            <a:avLst/>
          </a:prstGeom>
          <a:solidFill>
            <a:srgbClr val="FFFFFF"/>
          </a:solidFill>
        </p:spPr>
      </p:pic>
    </p:spTree>
    <p:extLst>
      <p:ext uri="{BB962C8B-B14F-4D97-AF65-F5344CB8AC3E}">
        <p14:creationId xmlns:p14="http://schemas.microsoft.com/office/powerpoint/2010/main" val="5018594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Subtitle 2"/>
          <p:cNvSpPr txBox="1">
            <a:spLocks/>
          </p:cNvSpPr>
          <p:nvPr/>
        </p:nvSpPr>
        <p:spPr>
          <a:xfrm>
            <a:off x="7572375" y="331771"/>
            <a:ext cx="3999865"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defRPr/>
            </a:pPr>
            <a:r>
              <a:rPr lang="en-US" dirty="0">
                <a:solidFill>
                  <a:prstClr val="black"/>
                </a:solidFill>
              </a:rPr>
              <a:t>Work Skills</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pic>
        <p:nvPicPr>
          <p:cNvPr id="10" name="Picture 2" descr="Good skills to add to your CV 'key skills' section | TopCV">
            <a:extLst>
              <a:ext uri="{FF2B5EF4-FFF2-40B4-BE49-F238E27FC236}">
                <a16:creationId xmlns:a16="http://schemas.microsoft.com/office/drawing/2014/main" id="{AFDBB42B-5B36-480B-8D0A-88F0E6E5A3F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39322" y="2699439"/>
            <a:ext cx="3833586" cy="2146808"/>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2"/>
          <p:cNvSpPr txBox="1">
            <a:spLocks/>
          </p:cNvSpPr>
          <p:nvPr/>
        </p:nvSpPr>
        <p:spPr>
          <a:xfrm>
            <a:off x="810768" y="1965458"/>
            <a:ext cx="10515600" cy="9394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defRPr/>
            </a:pPr>
            <a:r>
              <a:rPr lang="en-US" sz="2800" dirty="0">
                <a:solidFill>
                  <a:prstClr val="black"/>
                </a:solidFill>
              </a:rPr>
              <a:t>What skills have you learned in class that will help you get a job? </a:t>
            </a:r>
          </a:p>
        </p:txBody>
      </p:sp>
      <p:sp>
        <p:nvSpPr>
          <p:cNvPr id="13" name="Rectangle 12">
            <a:extLst>
              <a:ext uri="{FF2B5EF4-FFF2-40B4-BE49-F238E27FC236}">
                <a16:creationId xmlns:a16="http://schemas.microsoft.com/office/drawing/2014/main" id="{9C5484B9-BEC6-4627-847F-ED6360A19B42}"/>
              </a:ext>
            </a:extLst>
          </p:cNvPr>
          <p:cNvSpPr/>
          <p:nvPr/>
        </p:nvSpPr>
        <p:spPr>
          <a:xfrm>
            <a:off x="609599" y="5016371"/>
            <a:ext cx="10972799" cy="46166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ea typeface="+mn-ea"/>
                <a:cs typeface="+mn-cs"/>
                <a:hlinkClick r:id="rId6"/>
              </a:rPr>
              <a:t>https://www.youtube.com/watch?v=6wC2DqFJ7UE&amp;feature=youtu.be</a:t>
            </a:r>
            <a:endParaRPr kumimoji="0" lang="en-US" sz="24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1862480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sp>
        <p:nvSpPr>
          <p:cNvPr id="11" name="Title 1">
            <a:extLst>
              <a:ext uri="{FF2B5EF4-FFF2-40B4-BE49-F238E27FC236}">
                <a16:creationId xmlns:a16="http://schemas.microsoft.com/office/drawing/2014/main" id="{85F2DD04-EC5F-4C9D-B8A7-60FC09036F8C}"/>
              </a:ext>
            </a:extLst>
          </p:cNvPr>
          <p:cNvSpPr txBox="1">
            <a:spLocks/>
          </p:cNvSpPr>
          <p:nvPr/>
        </p:nvSpPr>
        <p:spPr>
          <a:xfrm>
            <a:off x="5757673" y="1595924"/>
            <a:ext cx="3224750" cy="2436848"/>
          </a:xfrm>
          <a:prstGeom prst="rect">
            <a:avLst/>
          </a:prstGeom>
        </p:spPr>
        <p:txBody>
          <a:bodyPr vert="horz" lIns="68580" tIns="34290" rIns="68580" bIns="34290" rtlCol="0" anchor="b">
            <a:normAutofit fontScale="97500"/>
          </a:bodyPr>
          <a:lstStyle>
            <a:lvl1pPr algn="l" defTabSz="914400" rtl="0" eaLnBrk="1" latinLnBrk="0" hangingPunct="1">
              <a:spcBef>
                <a:spcPct val="0"/>
              </a:spcBef>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50" b="1" i="0" u="none" strike="noStrike" kern="1200" cap="none" spc="0" normalizeH="0" baseline="0" noProof="0" dirty="0">
                <a:ln>
                  <a:noFill/>
                </a:ln>
                <a:solidFill>
                  <a:srgbClr val="4F81BD"/>
                </a:solidFill>
                <a:effectLst/>
                <a:uLnTx/>
                <a:uFillTx/>
                <a:latin typeface="+mn-lt"/>
                <a:ea typeface="Verdana" panose="020B0604030504040204" pitchFamily="34" charset="0"/>
              </a:rPr>
              <a:t>Each step leads to </a:t>
            </a:r>
            <a:r>
              <a:rPr kumimoji="0" lang="en-US" sz="4050" b="1" i="0" u="none" strike="noStrike" kern="1200" cap="none" spc="0" normalizeH="0" baseline="0" noProof="0" dirty="0">
                <a:ln>
                  <a:noFill/>
                </a:ln>
                <a:solidFill>
                  <a:sysClr val="windowText" lastClr="000000"/>
                </a:solidFill>
                <a:effectLst/>
                <a:uLnTx/>
                <a:uFillTx/>
                <a:latin typeface="+mn-lt"/>
                <a:ea typeface="Verdana" panose="020B0604030504040204" pitchFamily="34" charset="0"/>
              </a:rPr>
              <a:t>your</a:t>
            </a:r>
            <a:r>
              <a:rPr kumimoji="0" lang="en-US" sz="4050" b="1" i="0" u="none" strike="noStrike" kern="1200" cap="none" spc="0" normalizeH="0" baseline="0" noProof="0" dirty="0">
                <a:ln>
                  <a:noFill/>
                </a:ln>
                <a:solidFill>
                  <a:srgbClr val="4F81BD"/>
                </a:solidFill>
                <a:effectLst/>
                <a:uLnTx/>
                <a:uFillTx/>
                <a:latin typeface="+mn-lt"/>
                <a:ea typeface="Verdana" panose="020B0604030504040204" pitchFamily="34" charset="0"/>
              </a:rPr>
              <a:t> DREAM job! </a:t>
            </a:r>
          </a:p>
        </p:txBody>
      </p:sp>
      <p:pic>
        <p:nvPicPr>
          <p:cNvPr id="15" name="Picture 14" descr="A close up of a logo&#10;&#10;Description automatically generated">
            <a:extLst>
              <a:ext uri="{FF2B5EF4-FFF2-40B4-BE49-F238E27FC236}">
                <a16:creationId xmlns:a16="http://schemas.microsoft.com/office/drawing/2014/main" id="{9B63FE1D-DAA9-456E-AFDD-1BE29804E479}"/>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xmlns="" r:id="rId6"/>
              </a:ext>
            </a:extLst>
          </a:blip>
          <a:stretch>
            <a:fillRect/>
          </a:stretch>
        </p:blipFill>
        <p:spPr>
          <a:xfrm rot="16200000">
            <a:off x="2693374" y="1809543"/>
            <a:ext cx="2824269" cy="2824269"/>
          </a:xfrm>
          <a:prstGeom prst="rect">
            <a:avLst/>
          </a:prstGeom>
        </p:spPr>
      </p:pic>
    </p:spTree>
    <p:extLst>
      <p:ext uri="{BB962C8B-B14F-4D97-AF65-F5344CB8AC3E}">
        <p14:creationId xmlns:p14="http://schemas.microsoft.com/office/powerpoint/2010/main" val="1740665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2"/>
          <p:cNvSpPr txBox="1">
            <a:spLocks/>
          </p:cNvSpPr>
          <p:nvPr/>
        </p:nvSpPr>
        <p:spPr>
          <a:xfrm>
            <a:off x="8315693" y="331771"/>
            <a:ext cx="3256547"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Page Title</a:t>
            </a: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a:xfrm>
            <a:off x="6428232" y="2944367"/>
            <a:ext cx="4927156" cy="2332483"/>
          </a:xfrm>
        </p:spPr>
      </p:sp>
      <p:sp>
        <p:nvSpPr>
          <p:cNvPr id="11" name="Rectangle 10"/>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26</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pic>
        <p:nvPicPr>
          <p:cNvPr id="15" name="Picture 2" descr="Math Homework – Helpful or Harmful? - KP® Mathematics : KP® Mathematics">
            <a:extLst>
              <a:ext uri="{FF2B5EF4-FFF2-40B4-BE49-F238E27FC236}">
                <a16:creationId xmlns:a16="http://schemas.microsoft.com/office/drawing/2014/main" id="{643BA918-0034-47B5-B449-326A19BC2E9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2625" y="2038350"/>
            <a:ext cx="5238750" cy="3238500"/>
          </a:xfrm>
          <a:prstGeom prst="rect">
            <a:avLst/>
          </a:prstGeom>
          <a:noFill/>
          <a:extLst>
            <a:ext uri="{909E8E84-426E-40DD-AFC4-6F175D3DCCD1}">
              <a14:hiddenFill xmlns:a14="http://schemas.microsoft.com/office/drawing/2010/main">
                <a:solidFill>
                  <a:srgbClr val="FFFFFF"/>
                </a:solidFill>
              </a14:hiddenFill>
            </a:ext>
          </a:extLst>
        </p:spPr>
      </p:pic>
      <p:sp>
        <p:nvSpPr>
          <p:cNvPr id="18" name="Title 1"/>
          <p:cNvSpPr>
            <a:spLocks noGrp="1"/>
          </p:cNvSpPr>
          <p:nvPr>
            <p:ph type="title"/>
          </p:nvPr>
        </p:nvSpPr>
        <p:spPr>
          <a:xfrm>
            <a:off x="6428232" y="1004396"/>
            <a:ext cx="4936617" cy="1044960"/>
          </a:xfrm>
        </p:spPr>
        <p:txBody>
          <a:bodyPr>
            <a:normAutofit/>
          </a:bodyPr>
          <a:lstStyle/>
          <a:p>
            <a:endParaRPr lang="en-US" sz="2800" dirty="0"/>
          </a:p>
        </p:txBody>
      </p:sp>
      <p:sp>
        <p:nvSpPr>
          <p:cNvPr id="19" name="Text Placeholder 3"/>
          <p:cNvSpPr>
            <a:spLocks noGrp="1"/>
          </p:cNvSpPr>
          <p:nvPr>
            <p:ph type="body" sz="half" idx="2"/>
          </p:nvPr>
        </p:nvSpPr>
        <p:spPr>
          <a:xfrm>
            <a:off x="6428232" y="2104221"/>
            <a:ext cx="4936617" cy="807836"/>
          </a:xfrm>
        </p:spPr>
        <p:txBody>
          <a:bodyPr/>
          <a:lstStyle/>
          <a:p>
            <a:r>
              <a:rPr lang="en-US" sz="2400" dirty="0"/>
              <a:t>Text</a:t>
            </a:r>
          </a:p>
          <a:p>
            <a:endParaRPr lang="en-US" dirty="0"/>
          </a:p>
        </p:txBody>
      </p:sp>
    </p:spTree>
    <p:extLst>
      <p:ext uri="{BB962C8B-B14F-4D97-AF65-F5344CB8AC3E}">
        <p14:creationId xmlns:p14="http://schemas.microsoft.com/office/powerpoint/2010/main" val="221516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Subtitle 2"/>
          <p:cNvSpPr txBox="1">
            <a:spLocks/>
          </p:cNvSpPr>
          <p:nvPr/>
        </p:nvSpPr>
        <p:spPr>
          <a:xfrm>
            <a:off x="7572375" y="331771"/>
            <a:ext cx="3999865"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Homework</a:t>
            </a: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Content Placeholder 2"/>
          <p:cNvSpPr txBox="1">
            <a:spLocks/>
          </p:cNvSpPr>
          <p:nvPr/>
        </p:nvSpPr>
        <p:spPr>
          <a:xfrm>
            <a:off x="6163056" y="2038350"/>
            <a:ext cx="5409184" cy="346633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lgn="l"/>
            <a:r>
              <a:rPr lang="en-US" sz="2800" dirty="0">
                <a:solidFill>
                  <a:prstClr val="black"/>
                </a:solidFill>
              </a:rPr>
              <a:t>Your thoughts on Graduation</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pic>
        <p:nvPicPr>
          <p:cNvPr id="10" name="Picture 2" descr="Math Homework – Helpful or Harmful? - KP® Mathematics : KP® Mathematics">
            <a:extLst>
              <a:ext uri="{FF2B5EF4-FFF2-40B4-BE49-F238E27FC236}">
                <a16:creationId xmlns:a16="http://schemas.microsoft.com/office/drawing/2014/main" id="{643BA918-0034-47B5-B449-326A19BC2E9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2625" y="2038350"/>
            <a:ext cx="5238750" cy="323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56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Subtitle 2"/>
          <p:cNvSpPr txBox="1">
            <a:spLocks/>
          </p:cNvSpPr>
          <p:nvPr/>
        </p:nvSpPr>
        <p:spPr>
          <a:xfrm>
            <a:off x="8315693" y="331771"/>
            <a:ext cx="3256547"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Ice Breaker</a:t>
            </a: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pic>
        <p:nvPicPr>
          <p:cNvPr id="3" name="Picture 2"/>
          <p:cNvPicPr>
            <a:picLocks noChangeAspect="1"/>
          </p:cNvPicPr>
          <p:nvPr/>
        </p:nvPicPr>
        <p:blipFill>
          <a:blip r:embed="rId5"/>
          <a:stretch>
            <a:fillRect/>
          </a:stretch>
        </p:blipFill>
        <p:spPr>
          <a:xfrm>
            <a:off x="3657388" y="1596993"/>
            <a:ext cx="4877223" cy="366401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14689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rPr>
              <a:t>Page </a:t>
            </a:r>
            <a:fld id="{29EB2AEE-D644-40E0-9CCA-4608331519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9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sp>
        <p:nvSpPr>
          <p:cNvPr id="10" name="Subtitle 2"/>
          <p:cNvSpPr txBox="1">
            <a:spLocks/>
          </p:cNvSpPr>
          <p:nvPr/>
        </p:nvSpPr>
        <p:spPr>
          <a:xfrm>
            <a:off x="7040881" y="331771"/>
            <a:ext cx="4531360"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defRPr/>
            </a:pPr>
            <a:r>
              <a:rPr lang="en-US" dirty="0">
                <a:solidFill>
                  <a:prstClr val="black"/>
                </a:solidFill>
              </a:rPr>
              <a:t>Workplace safety and culture</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1" name="Straight Connector 10"/>
          <p:cNvCxnSpPr/>
          <p:nvPr/>
        </p:nvCxnSpPr>
        <p:spPr>
          <a:xfrm>
            <a:off x="7269480" y="890649"/>
            <a:ext cx="4302760"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pic>
        <p:nvPicPr>
          <p:cNvPr id="13" name="Picture 2" descr="3 Tips for Implementing Policy Changes - Employment Law Handbook">
            <a:extLst>
              <a:ext uri="{FF2B5EF4-FFF2-40B4-BE49-F238E27FC236}">
                <a16:creationId xmlns:a16="http://schemas.microsoft.com/office/drawing/2014/main" id="{C080B16C-DAC9-4AE9-B954-DF89B0F6D2E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tretch/>
        </p:blipFill>
        <p:spPr bwMode="auto">
          <a:xfrm>
            <a:off x="3296735" y="1505712"/>
            <a:ext cx="5501164" cy="3660775"/>
          </a:xfrm>
          <a:prstGeom prst="rect">
            <a:avLst/>
          </a:prstGeom>
          <a:solidFill>
            <a:srgbClr val="FFFFFF"/>
          </a:solidFill>
        </p:spPr>
      </p:pic>
    </p:spTree>
    <p:extLst>
      <p:ext uri="{BB962C8B-B14F-4D97-AF65-F5344CB8AC3E}">
        <p14:creationId xmlns:p14="http://schemas.microsoft.com/office/powerpoint/2010/main" val="356751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r>
              <a:rPr lang="en-US" dirty="0"/>
              <a:t>Page </a:t>
            </a:r>
            <a:fld id="{29EB2AEE-D644-40E0-9CCA-460833151956}" type="slidenum">
              <a:rPr lang="en-US" smtClean="0"/>
              <a:pPr/>
              <a:t>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sp>
        <p:nvSpPr>
          <p:cNvPr id="11" name="Subtitle 2"/>
          <p:cNvSpPr txBox="1">
            <a:spLocks/>
          </p:cNvSpPr>
          <p:nvPr/>
        </p:nvSpPr>
        <p:spPr>
          <a:xfrm>
            <a:off x="6364225" y="331771"/>
            <a:ext cx="5208016"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Integrity at work</a:t>
            </a:r>
          </a:p>
        </p:txBody>
      </p:sp>
      <p:cxnSp>
        <p:nvCxnSpPr>
          <p:cNvPr id="14" name="Straight Connector 13"/>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pic>
        <p:nvPicPr>
          <p:cNvPr id="15" name="Picture 2" descr="The Seven Principles of Business Integrity">
            <a:extLst>
              <a:ext uri="{FF2B5EF4-FFF2-40B4-BE49-F238E27FC236}">
                <a16:creationId xmlns:a16="http://schemas.microsoft.com/office/drawing/2014/main" id="{5AEBB4C7-2043-4FC0-B30E-3E0BA78B4C6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26456" y="1780349"/>
            <a:ext cx="4139088" cy="2754375"/>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892D9D79-E429-4639-BFEA-785A2B5B66E3}"/>
              </a:ext>
            </a:extLst>
          </p:cNvPr>
          <p:cNvSpPr/>
          <p:nvPr/>
        </p:nvSpPr>
        <p:spPr>
          <a:xfrm>
            <a:off x="2862935" y="4869790"/>
            <a:ext cx="6474016" cy="646331"/>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hlinkClick r:id="rId6"/>
              </a:rPr>
              <a:t>https://youtu.be/ADdkANLRUMQ</a:t>
            </a:r>
            <a:endParaRPr kumimoji="0" lang="en-US" sz="3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5575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r>
              <a:rPr lang="en-US" dirty="0"/>
              <a:t>Page </a:t>
            </a:r>
            <a:fld id="{29EB2AEE-D644-40E0-9CCA-460833151956}" type="slidenum">
              <a:rPr lang="en-US" smtClean="0"/>
              <a:pPr/>
              <a:t>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sp>
        <p:nvSpPr>
          <p:cNvPr id="11" name="Subtitle 2"/>
          <p:cNvSpPr txBox="1">
            <a:spLocks/>
          </p:cNvSpPr>
          <p:nvPr/>
        </p:nvSpPr>
        <p:spPr>
          <a:xfrm>
            <a:off x="6364225" y="331771"/>
            <a:ext cx="5208016"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Thought for the Day</a:t>
            </a:r>
          </a:p>
        </p:txBody>
      </p:sp>
      <p:cxnSp>
        <p:nvCxnSpPr>
          <p:cNvPr id="14" name="Straight Connector 13"/>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pic>
        <p:nvPicPr>
          <p:cNvPr id="12" name="Picture 2" descr="ImagineX Consulting - Integrity">
            <a:extLst>
              <a:ext uri="{FF2B5EF4-FFF2-40B4-BE49-F238E27FC236}">
                <a16:creationId xmlns:a16="http://schemas.microsoft.com/office/drawing/2014/main" id="{9247374C-0AB7-477B-BB6C-1B3476E511A9}"/>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3356153" y="1450848"/>
            <a:ext cx="5382328" cy="3660775"/>
          </a:xfrm>
          <a:prstGeom prst="rect">
            <a:avLst/>
          </a:prstGeom>
          <a:solidFill>
            <a:srgbClr val="FFFFFF"/>
          </a:solidFill>
        </p:spPr>
      </p:pic>
    </p:spTree>
    <p:extLst>
      <p:ext uri="{BB962C8B-B14F-4D97-AF65-F5344CB8AC3E}">
        <p14:creationId xmlns:p14="http://schemas.microsoft.com/office/powerpoint/2010/main" val="3769207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r>
              <a:rPr lang="en-US" dirty="0"/>
              <a:t>Page </a:t>
            </a:r>
            <a:fld id="{29EB2AEE-D644-40E0-9CCA-460833151956}" type="slidenum">
              <a:rPr lang="en-US" smtClean="0"/>
              <a:pPr/>
              <a:t>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sp>
        <p:nvSpPr>
          <p:cNvPr id="11" name="Subtitle 2"/>
          <p:cNvSpPr txBox="1">
            <a:spLocks/>
          </p:cNvSpPr>
          <p:nvPr/>
        </p:nvSpPr>
        <p:spPr>
          <a:xfrm>
            <a:off x="7051249" y="331771"/>
            <a:ext cx="4520991" cy="447226"/>
          </a:xfrm>
          <a:prstGeom prst="rect">
            <a:avLst/>
          </a:prstGeom>
        </p:spPr>
        <p:txBody>
          <a:bodyPr/>
          <a:lstStyle>
            <a:lvl1pPr marL="0" indent="0" algn="r"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Health and Safety</a:t>
            </a:r>
          </a:p>
        </p:txBody>
      </p:sp>
      <p:cxnSp>
        <p:nvCxnSpPr>
          <p:cNvPr id="17" name="Straight Connector 16"/>
          <p:cNvCxnSpPr/>
          <p:nvPr/>
        </p:nvCxnSpPr>
        <p:spPr>
          <a:xfrm>
            <a:off x="7843388" y="890649"/>
            <a:ext cx="3728852" cy="0"/>
          </a:xfrm>
          <a:prstGeom prst="line">
            <a:avLst/>
          </a:prstGeom>
          <a:ln w="31750">
            <a:solidFill>
              <a:srgbClr val="73AF52"/>
            </a:solidFill>
          </a:ln>
        </p:spPr>
        <p:style>
          <a:lnRef idx="1">
            <a:schemeClr val="accent1"/>
          </a:lnRef>
          <a:fillRef idx="0">
            <a:schemeClr val="accent1"/>
          </a:fillRef>
          <a:effectRef idx="0">
            <a:schemeClr val="accent1"/>
          </a:effectRef>
          <a:fontRef idx="minor">
            <a:schemeClr val="tx1"/>
          </a:fontRef>
        </p:style>
      </p:cxnSp>
      <p:pic>
        <p:nvPicPr>
          <p:cNvPr id="13" name="Picture 2" descr="Top 10 Reasons — Why workplace safety is Important?">
            <a:extLst>
              <a:ext uri="{FF2B5EF4-FFF2-40B4-BE49-F238E27FC236}">
                <a16:creationId xmlns:a16="http://schemas.microsoft.com/office/drawing/2014/main" id="{81287C37-2D24-414F-AACF-6513290E8C58}"/>
              </a:ext>
            </a:extLst>
          </p:cNvPr>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3204796" y="1118550"/>
            <a:ext cx="5782407" cy="4407039"/>
          </a:xfrm>
          <a:prstGeom prst="rect">
            <a:avLst/>
          </a:prstGeom>
          <a:solidFill>
            <a:srgbClr val="FFFFFF"/>
          </a:solidFill>
        </p:spPr>
      </p:pic>
    </p:spTree>
    <p:extLst>
      <p:ext uri="{BB962C8B-B14F-4D97-AF65-F5344CB8AC3E}">
        <p14:creationId xmlns:p14="http://schemas.microsoft.com/office/powerpoint/2010/main" val="339724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791951"/>
            <a:ext cx="12192000" cy="812749"/>
          </a:xfrm>
          <a:prstGeom prst="rect">
            <a:avLst/>
          </a:prstGeom>
          <a:solidFill>
            <a:srgbClr val="2653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ate Placeholder 3"/>
          <p:cNvSpPr>
            <a:spLocks noGrp="1"/>
          </p:cNvSpPr>
          <p:nvPr>
            <p:ph type="dt" sz="half" idx="4294967295"/>
          </p:nvPr>
        </p:nvSpPr>
        <p:spPr>
          <a:xfrm>
            <a:off x="691059" y="5791952"/>
            <a:ext cx="2743200" cy="812750"/>
          </a:xfrm>
          <a:prstGeom prst="rect">
            <a:avLst/>
          </a:prstGeom>
        </p:spPr>
        <p:txBody>
          <a:bodyPr anchor="ctr"/>
          <a:lstStyle>
            <a:lvl1pPr>
              <a:defRPr sz="900">
                <a:solidFill>
                  <a:schemeClr val="bg1"/>
                </a:solidFill>
              </a:defRPr>
            </a:lvl1pPr>
          </a:lstStyle>
          <a:p>
            <a:r>
              <a:rPr lang="en-US" dirty="0"/>
              <a:t>Page </a:t>
            </a:r>
            <a:fld id="{29EB2AEE-D644-40E0-9CCA-460833151956}" type="slidenum">
              <a:rPr lang="en-US" smtClean="0"/>
              <a:pPr/>
              <a:t>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419" y="5916938"/>
            <a:ext cx="1297821" cy="600587"/>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1" y="5586"/>
            <a:ext cx="3188208" cy="1512827"/>
          </a:xfrm>
          <a:prstGeom prst="rect">
            <a:avLst/>
          </a:prstGeom>
        </p:spPr>
      </p:pic>
      <p:pic>
        <p:nvPicPr>
          <p:cNvPr id="11" name="Picture 2" descr="Image result for cartoon strip about workplace safety">
            <a:extLst>
              <a:ext uri="{FF2B5EF4-FFF2-40B4-BE49-F238E27FC236}">
                <a16:creationId xmlns:a16="http://schemas.microsoft.com/office/drawing/2014/main" id="{20495D2D-81BA-45AE-B0C6-A89BADF47F7B}"/>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3660" r="-1" b="24272"/>
          <a:stretch/>
        </p:blipFill>
        <p:spPr bwMode="auto">
          <a:xfrm>
            <a:off x="3006564" y="716281"/>
            <a:ext cx="5832636" cy="46156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8083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AFF9EB1F74F8B439F8EFDFD2EEAF193" ma:contentTypeVersion="11" ma:contentTypeDescription="Create a new document." ma:contentTypeScope="" ma:versionID="5bc284a1f21e9e8d37f9b12219c82b38">
  <xsd:schema xmlns:xsd="http://www.w3.org/2001/XMLSchema" xmlns:xs="http://www.w3.org/2001/XMLSchema" xmlns:p="http://schemas.microsoft.com/office/2006/metadata/properties" xmlns:ns2="095a4f2d-c7f0-4693-b5f1-ddc4dae0e21a" xmlns:ns3="2f679ba0-1668-4621-880d-bbfbc29aad4d" targetNamespace="http://schemas.microsoft.com/office/2006/metadata/properties" ma:root="true" ma:fieldsID="a1af9d3bb7dc2643a5255706241d8b6f" ns2:_="" ns3:_="">
    <xsd:import namespace="095a4f2d-c7f0-4693-b5f1-ddc4dae0e21a"/>
    <xsd:import namespace="2f679ba0-1668-4621-880d-bbfbc29aad4d"/>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Tags" minOccurs="0"/>
                <xsd:element ref="ns2:MediaServiceOCR" minOccurs="0"/>
                <xsd:element ref="ns2:MediaServiceEventHashCode" minOccurs="0"/>
                <xsd:element ref="ns2:MediaServiceGenerationTim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5a4f2d-c7f0-4693-b5f1-ddc4dae0e21a"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f679ba0-1668-4621-880d-bbfbc29aad4d"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D56C115-FDBE-4E3D-81E0-5842CBDF8974}">
  <ds:schemaRefs>
    <ds:schemaRef ds:uri="http://schemas.microsoft.com/sharepoint/v3/contenttype/forms"/>
  </ds:schemaRefs>
</ds:datastoreItem>
</file>

<file path=customXml/itemProps2.xml><?xml version="1.0" encoding="utf-8"?>
<ds:datastoreItem xmlns:ds="http://schemas.openxmlformats.org/officeDocument/2006/customXml" ds:itemID="{5313F800-26EC-4927-9EF6-3CB35F7889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5a4f2d-c7f0-4693-b5f1-ddc4dae0e21a"/>
    <ds:schemaRef ds:uri="2f679ba0-1668-4621-880d-bbfbc29aad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C575F5-64D5-403A-A84F-C60083FCC86D}">
  <ds:schemaRefs>
    <ds:schemaRef ds:uri="http://schemas.microsoft.com/office/infopath/2007/PartnerControls"/>
    <ds:schemaRef ds:uri="http://purl.org/dc/elements/1.1/"/>
    <ds:schemaRef ds:uri="http://schemas.microsoft.com/office/2006/metadata/properties"/>
    <ds:schemaRef ds:uri="2f679ba0-1668-4621-880d-bbfbc29aad4d"/>
    <ds:schemaRef ds:uri="http://purl.org/dc/terms/"/>
    <ds:schemaRef ds:uri="http://schemas.openxmlformats.org/package/2006/metadata/core-properties"/>
    <ds:schemaRef ds:uri="http://schemas.microsoft.com/office/2006/documentManagement/types"/>
    <ds:schemaRef ds:uri="095a4f2d-c7f0-4693-b5f1-ddc4dae0e21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357</TotalTime>
  <Words>1758</Words>
  <Application>Microsoft Office PowerPoint</Application>
  <PresentationFormat>Widescreen</PresentationFormat>
  <Paragraphs>249</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Minnesota Diversified Industries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McKeever</dc:creator>
  <cp:lastModifiedBy>MDI Administrator</cp:lastModifiedBy>
  <cp:revision>43</cp:revision>
  <dcterms:created xsi:type="dcterms:W3CDTF">2021-01-11T19:00:44Z</dcterms:created>
  <dcterms:modified xsi:type="dcterms:W3CDTF">2021-05-12T14:58:16Z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0x010100DAFF9EB1F74F8B439F8EFDFD2EEAF193</vt:lpwstr>
  </property>
</Properties>
</file>